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7" r:id="rId6"/>
    <p:sldId id="261" r:id="rId7"/>
    <p:sldId id="262" r:id="rId8"/>
    <p:sldId id="263" r:id="rId9"/>
    <p:sldId id="264" r:id="rId10"/>
    <p:sldId id="265" r:id="rId11"/>
    <p:sldId id="266" r:id="rId12"/>
    <p:sldId id="258" r:id="rId13"/>
  </p:sldIdLst>
  <p:sldSz cx="18288000" cy="10287000"/>
  <p:notesSz cx="6797675" cy="9926638"/>
  <p:embeddedFontLst>
    <p:embeddedFont>
      <p:font typeface="Neue Montreal" panose="020B0604020202020204" charset="0"/>
      <p:regular r:id="rId14"/>
    </p:embeddedFont>
    <p:embeddedFont>
      <p:font typeface="Neue Montreal Bold" panose="020B0604020202020204" charset="0"/>
      <p:regular r:id="rId15"/>
    </p:embeddedFont>
    <p:embeddedFont>
      <p:font typeface="Neue Montreal Medium" panose="020B0604020202020204" charset="0"/>
      <p:regular r:id="rId16"/>
    </p:embeddedFont>
    <p:embeddedFont>
      <p:font typeface="Poppins" panose="00000500000000000000" pitchFamily="2" charset="-18"/>
      <p:regular r:id="rId17"/>
      <p:bold r:id="rId18"/>
      <p:italic r:id="rId19"/>
      <p:boldItalic r:id="rId20"/>
    </p:embeddedFont>
    <p:embeddedFont>
      <p:font typeface="Poppins Bold" panose="00000800000000000000" charset="-18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101" d="100"/>
          <a:sy n="101" d="100"/>
        </p:scale>
        <p:origin x="654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sekretariat.barzkowice@zodr.p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4791364">
            <a:off x="9738483" y="5143500"/>
            <a:ext cx="10464870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 rot="8776573">
            <a:off x="10406482" y="7904560"/>
            <a:ext cx="8608175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4" name="Group 4"/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12" name="Group 12"/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14" name="Group 14"/>
          <p:cNvGrpSpPr/>
          <p:nvPr/>
        </p:nvGrpSpPr>
        <p:grpSpPr>
          <a:xfrm>
            <a:off x="16408499" y="-12700"/>
            <a:ext cx="1874737" cy="10299701"/>
            <a:chOff x="0" y="0"/>
            <a:chExt cx="2499650" cy="13732934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41961"/>
              </a:srgbClr>
            </a:solidFill>
          </p:spPr>
        </p:sp>
      </p:grpSp>
      <p:grpSp>
        <p:nvGrpSpPr>
          <p:cNvPr id="16" name="Group 16"/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18" name="AutoShape 18"/>
          <p:cNvSpPr/>
          <p:nvPr/>
        </p:nvSpPr>
        <p:spPr>
          <a:xfrm rot="4791364">
            <a:off x="9738483" y="5143500"/>
            <a:ext cx="10464870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9" name="AutoShape 19"/>
          <p:cNvSpPr/>
          <p:nvPr/>
        </p:nvSpPr>
        <p:spPr>
          <a:xfrm rot="8776573">
            <a:off x="10406482" y="7904560"/>
            <a:ext cx="8608175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20" name="Group 20"/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22" name="Group 22"/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24" name="Group 24"/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26" name="Group 26"/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28" name="Group 28"/>
          <p:cNvGrpSpPr/>
          <p:nvPr/>
        </p:nvGrpSpPr>
        <p:grpSpPr>
          <a:xfrm>
            <a:off x="16408499" y="-12700"/>
            <a:ext cx="1874737" cy="10299701"/>
            <a:chOff x="0" y="0"/>
            <a:chExt cx="2499650" cy="13732934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41961"/>
              </a:srgbClr>
            </a:solidFill>
          </p:spPr>
        </p:sp>
      </p:grpSp>
      <p:grpSp>
        <p:nvGrpSpPr>
          <p:cNvPr id="30" name="Group 30"/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32" name="Group 32"/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34" name="Freeform 34"/>
          <p:cNvSpPr/>
          <p:nvPr/>
        </p:nvSpPr>
        <p:spPr>
          <a:xfrm>
            <a:off x="336550" y="292309"/>
            <a:ext cx="1250256" cy="1208493"/>
          </a:xfrm>
          <a:custGeom>
            <a:avLst/>
            <a:gdLst/>
            <a:ahLst/>
            <a:cxnLst/>
            <a:rect l="l" t="t" r="r" b="b"/>
            <a:pathLst>
              <a:path w="1250256" h="1208493">
                <a:moveTo>
                  <a:pt x="0" y="0"/>
                </a:moveTo>
                <a:lnTo>
                  <a:pt x="1250255" y="0"/>
                </a:lnTo>
                <a:lnTo>
                  <a:pt x="1250255" y="1208493"/>
                </a:lnTo>
                <a:lnTo>
                  <a:pt x="0" y="12084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pSp>
        <p:nvGrpSpPr>
          <p:cNvPr id="35" name="Group 35"/>
          <p:cNvGrpSpPr/>
          <p:nvPr/>
        </p:nvGrpSpPr>
        <p:grpSpPr>
          <a:xfrm>
            <a:off x="228600" y="1181100"/>
            <a:ext cx="14812863" cy="7556673"/>
            <a:chOff x="0" y="-637271"/>
            <a:chExt cx="19213231" cy="6849086"/>
          </a:xfrm>
        </p:grpSpPr>
        <p:grpSp>
          <p:nvGrpSpPr>
            <p:cNvPr id="36" name="Group 36"/>
            <p:cNvGrpSpPr/>
            <p:nvPr/>
          </p:nvGrpSpPr>
          <p:grpSpPr>
            <a:xfrm>
              <a:off x="0" y="0"/>
              <a:ext cx="73600" cy="5616432"/>
              <a:chOff x="0" y="0"/>
              <a:chExt cx="14538" cy="1109419"/>
            </a:xfrm>
          </p:grpSpPr>
          <p:sp>
            <p:nvSpPr>
              <p:cNvPr id="37" name="Freeform 37"/>
              <p:cNvSpPr/>
              <p:nvPr/>
            </p:nvSpPr>
            <p:spPr>
              <a:xfrm>
                <a:off x="0" y="0"/>
                <a:ext cx="14538" cy="1109419"/>
              </a:xfrm>
              <a:custGeom>
                <a:avLst/>
                <a:gdLst/>
                <a:ahLst/>
                <a:cxnLst/>
                <a:rect l="l" t="t" r="r" b="b"/>
                <a:pathLst>
                  <a:path w="14538" h="1109419">
                    <a:moveTo>
                      <a:pt x="0" y="0"/>
                    </a:moveTo>
                    <a:lnTo>
                      <a:pt x="14538" y="0"/>
                    </a:lnTo>
                    <a:lnTo>
                      <a:pt x="14538" y="1109419"/>
                    </a:lnTo>
                    <a:lnTo>
                      <a:pt x="0" y="1109419"/>
                    </a:lnTo>
                    <a:close/>
                  </a:path>
                </a:pathLst>
              </a:custGeom>
              <a:solidFill>
                <a:srgbClr val="123D33"/>
              </a:solidFill>
              <a:ln cap="sq">
                <a:noFill/>
                <a:prstDash val="solid"/>
                <a:miter/>
              </a:ln>
            </p:spPr>
          </p:sp>
          <p:sp>
            <p:nvSpPr>
              <p:cNvPr id="38" name="TextBox 38"/>
              <p:cNvSpPr txBox="1"/>
              <p:nvPr/>
            </p:nvSpPr>
            <p:spPr>
              <a:xfrm>
                <a:off x="0" y="-19050"/>
                <a:ext cx="14538" cy="112846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marL="0" lvl="0" indent="0" algn="ctr">
                  <a:lnSpc>
                    <a:spcPts val="28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9" name="TextBox 39"/>
            <p:cNvSpPr txBox="1"/>
            <p:nvPr/>
          </p:nvSpPr>
          <p:spPr>
            <a:xfrm>
              <a:off x="668922" y="-637271"/>
              <a:ext cx="13035134" cy="146801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14613"/>
                </a:lnSpc>
                <a:spcBef>
                  <a:spcPct val="0"/>
                </a:spcBef>
              </a:pPr>
              <a:endParaRPr lang="en-US" sz="6000" spc="459" dirty="0">
                <a:solidFill>
                  <a:srgbClr val="009244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611483" y="600283"/>
              <a:ext cx="18601748" cy="308689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14613"/>
                </a:lnSpc>
                <a:spcBef>
                  <a:spcPct val="0"/>
                </a:spcBef>
              </a:pPr>
              <a:r>
                <a:rPr lang="pl-PL" sz="3600" b="1" spc="459" dirty="0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„Szacowanie szkód w rolnictwie i zasady sporządzania protokołów”. 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611484" y="4933308"/>
              <a:ext cx="11785633" cy="1278507"/>
            </a:xfrm>
            <a:prstGeom prst="rect">
              <a:avLst/>
            </a:prstGeom>
          </p:spPr>
          <p:txBody>
            <a:bodyPr lIns="46962" tIns="46962" rIns="46962" bIns="46962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  <p:sp>
          <p:nvSpPr>
            <p:cNvPr id="44" name="Freeform 44"/>
            <p:cNvSpPr/>
            <p:nvPr/>
          </p:nvSpPr>
          <p:spPr>
            <a:xfrm>
              <a:off x="1228759" y="4430968"/>
              <a:ext cx="353670" cy="312387"/>
            </a:xfrm>
            <a:custGeom>
              <a:avLst/>
              <a:gdLst/>
              <a:ahLst/>
              <a:cxnLst/>
              <a:rect l="l" t="t" r="r" b="b"/>
              <a:pathLst>
                <a:path w="353670" h="312387">
                  <a:moveTo>
                    <a:pt x="0" y="0"/>
                  </a:moveTo>
                  <a:lnTo>
                    <a:pt x="353670" y="0"/>
                  </a:lnTo>
                  <a:lnTo>
                    <a:pt x="353670" y="312387"/>
                  </a:lnTo>
                  <a:lnTo>
                    <a:pt x="0" y="3123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6607" b="-6607"/>
              </a:stretch>
            </a:blipFill>
          </p:spPr>
        </p:sp>
        <p:grpSp>
          <p:nvGrpSpPr>
            <p:cNvPr id="45" name="Group 45"/>
            <p:cNvGrpSpPr/>
            <p:nvPr/>
          </p:nvGrpSpPr>
          <p:grpSpPr>
            <a:xfrm>
              <a:off x="1260333" y="4458856"/>
              <a:ext cx="290522" cy="256611"/>
              <a:chOff x="0" y="0"/>
              <a:chExt cx="920213" cy="812800"/>
            </a:xfrm>
          </p:grpSpPr>
          <p:sp>
            <p:nvSpPr>
              <p:cNvPr id="46" name="Freeform 46"/>
              <p:cNvSpPr/>
              <p:nvPr/>
            </p:nvSpPr>
            <p:spPr>
              <a:xfrm>
                <a:off x="0" y="0"/>
                <a:ext cx="92021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920213" h="812800">
                    <a:moveTo>
                      <a:pt x="460107" y="0"/>
                    </a:moveTo>
                    <a:cubicBezTo>
                      <a:pt x="205997" y="0"/>
                      <a:pt x="0" y="181951"/>
                      <a:pt x="0" y="406400"/>
                    </a:cubicBezTo>
                    <a:cubicBezTo>
                      <a:pt x="0" y="630849"/>
                      <a:pt x="205997" y="812800"/>
                      <a:pt x="460107" y="812800"/>
                    </a:cubicBezTo>
                    <a:cubicBezTo>
                      <a:pt x="714216" y="812800"/>
                      <a:pt x="920213" y="630849"/>
                      <a:pt x="920213" y="406400"/>
                    </a:cubicBezTo>
                    <a:cubicBezTo>
                      <a:pt x="920213" y="181951"/>
                      <a:pt x="714216" y="0"/>
                      <a:pt x="460107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712D">
                      <a:alpha val="100000"/>
                    </a:srgbClr>
                  </a:gs>
                  <a:gs pos="100000">
                    <a:srgbClr val="00712D">
                      <a:alpha val="0"/>
                    </a:srgbClr>
                  </a:gs>
                </a:gsLst>
                <a:lin ang="0"/>
              </a:gradFill>
            </p:spPr>
          </p:sp>
          <p:sp>
            <p:nvSpPr>
              <p:cNvPr id="47" name="TextBox 47"/>
              <p:cNvSpPr txBox="1"/>
              <p:nvPr/>
            </p:nvSpPr>
            <p:spPr>
              <a:xfrm>
                <a:off x="86270" y="28575"/>
                <a:ext cx="747673" cy="708025"/>
              </a:xfrm>
              <a:prstGeom prst="rect">
                <a:avLst/>
              </a:prstGeom>
            </p:spPr>
            <p:txBody>
              <a:bodyPr lIns="11089" tIns="11089" rIns="11089" bIns="11089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sp>
          <p:nvSpPr>
            <p:cNvPr id="48" name="Freeform 48"/>
            <p:cNvSpPr/>
            <p:nvPr/>
          </p:nvSpPr>
          <p:spPr>
            <a:xfrm>
              <a:off x="7245748" y="4430968"/>
              <a:ext cx="353670" cy="312387"/>
            </a:xfrm>
            <a:custGeom>
              <a:avLst/>
              <a:gdLst/>
              <a:ahLst/>
              <a:cxnLst/>
              <a:rect l="l" t="t" r="r" b="b"/>
              <a:pathLst>
                <a:path w="353670" h="312387">
                  <a:moveTo>
                    <a:pt x="0" y="0"/>
                  </a:moveTo>
                  <a:lnTo>
                    <a:pt x="353670" y="0"/>
                  </a:lnTo>
                  <a:lnTo>
                    <a:pt x="353670" y="312387"/>
                  </a:lnTo>
                  <a:lnTo>
                    <a:pt x="0" y="3123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6607" b="-6607"/>
              </a:stretch>
            </a:blipFill>
          </p:spPr>
        </p:sp>
        <p:grpSp>
          <p:nvGrpSpPr>
            <p:cNvPr id="49" name="Group 49"/>
            <p:cNvGrpSpPr/>
            <p:nvPr/>
          </p:nvGrpSpPr>
          <p:grpSpPr>
            <a:xfrm>
              <a:off x="7260126" y="4471556"/>
              <a:ext cx="290522" cy="256611"/>
              <a:chOff x="0" y="0"/>
              <a:chExt cx="920213" cy="812800"/>
            </a:xfrm>
          </p:grpSpPr>
          <p:sp>
            <p:nvSpPr>
              <p:cNvPr id="50" name="Freeform 50"/>
              <p:cNvSpPr/>
              <p:nvPr/>
            </p:nvSpPr>
            <p:spPr>
              <a:xfrm>
                <a:off x="0" y="0"/>
                <a:ext cx="92021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920213" h="812800">
                    <a:moveTo>
                      <a:pt x="460107" y="0"/>
                    </a:moveTo>
                    <a:cubicBezTo>
                      <a:pt x="205997" y="0"/>
                      <a:pt x="0" y="181951"/>
                      <a:pt x="0" y="406400"/>
                    </a:cubicBezTo>
                    <a:cubicBezTo>
                      <a:pt x="0" y="630849"/>
                      <a:pt x="205997" y="812800"/>
                      <a:pt x="460107" y="812800"/>
                    </a:cubicBezTo>
                    <a:cubicBezTo>
                      <a:pt x="714216" y="812800"/>
                      <a:pt x="920213" y="630849"/>
                      <a:pt x="920213" y="406400"/>
                    </a:cubicBezTo>
                    <a:cubicBezTo>
                      <a:pt x="920213" y="181951"/>
                      <a:pt x="714216" y="0"/>
                      <a:pt x="460107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712D">
                      <a:alpha val="100000"/>
                    </a:srgbClr>
                  </a:gs>
                  <a:gs pos="100000">
                    <a:srgbClr val="00712D">
                      <a:alpha val="0"/>
                    </a:srgbClr>
                  </a:gs>
                </a:gsLst>
                <a:lin ang="0"/>
              </a:gradFill>
            </p:spPr>
          </p:sp>
          <p:sp>
            <p:nvSpPr>
              <p:cNvPr id="51" name="TextBox 51"/>
              <p:cNvSpPr txBox="1"/>
              <p:nvPr/>
            </p:nvSpPr>
            <p:spPr>
              <a:xfrm>
                <a:off x="86270" y="28575"/>
                <a:ext cx="747673" cy="708025"/>
              </a:xfrm>
              <a:prstGeom prst="rect">
                <a:avLst/>
              </a:prstGeom>
            </p:spPr>
            <p:txBody>
              <a:bodyPr lIns="11089" tIns="11089" rIns="11089" bIns="11089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sp>
          <p:nvSpPr>
            <p:cNvPr id="52" name="TextBox 52"/>
            <p:cNvSpPr txBox="1"/>
            <p:nvPr/>
          </p:nvSpPr>
          <p:spPr>
            <a:xfrm>
              <a:off x="7958875" y="4222343"/>
              <a:ext cx="4490812" cy="4247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000"/>
                </a:lnSpc>
                <a:spcBef>
                  <a:spcPct val="0"/>
                </a:spcBef>
              </a:pPr>
              <a:r>
                <a:rPr lang="en-US" sz="2857" dirty="0" err="1">
                  <a:solidFill>
                    <a:srgbClr val="000000"/>
                  </a:solidFill>
                  <a:latin typeface="Neue Montreal Medium" panose="020B0604020202020204" charset="0"/>
                  <a:ea typeface="Arimo"/>
                  <a:cs typeface="Arimo"/>
                  <a:sym typeface="Arimo"/>
                </a:rPr>
                <a:t>godz</a:t>
              </a:r>
              <a:r>
                <a:rPr lang="en-US" sz="2857" dirty="0">
                  <a:solidFill>
                    <a:srgbClr val="000000"/>
                  </a:solidFill>
                  <a:latin typeface="Neue Montreal Medium" panose="020B0604020202020204" charset="0"/>
                  <a:ea typeface="Arimo"/>
                  <a:cs typeface="Arimo"/>
                  <a:sym typeface="Arimo"/>
                </a:rPr>
                <a:t>. </a:t>
              </a:r>
              <a:r>
                <a:rPr lang="pl-PL" sz="2857" dirty="0">
                  <a:solidFill>
                    <a:srgbClr val="000000"/>
                  </a:solidFill>
                  <a:latin typeface="Neue Montreal Medium" panose="020B0604020202020204" charset="0"/>
                  <a:ea typeface="Arimo"/>
                  <a:cs typeface="Arimo"/>
                  <a:sym typeface="Arimo"/>
                </a:rPr>
                <a:t>10</a:t>
              </a:r>
              <a:r>
                <a:rPr lang="en-US" sz="2857" dirty="0">
                  <a:solidFill>
                    <a:srgbClr val="000000"/>
                  </a:solidFill>
                  <a:latin typeface="Neue Montreal Medium" panose="020B0604020202020204" charset="0"/>
                  <a:ea typeface="Arimo"/>
                  <a:cs typeface="Arimo"/>
                  <a:sym typeface="Arimo"/>
                </a:rPr>
                <a:t>:00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1909564" y="4222343"/>
              <a:ext cx="4781401" cy="4247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000"/>
                </a:lnSpc>
                <a:spcBef>
                  <a:spcPct val="0"/>
                </a:spcBef>
              </a:pPr>
              <a:r>
                <a:rPr lang="en-US" sz="2857" dirty="0">
                  <a:solidFill>
                    <a:srgbClr val="000000"/>
                  </a:solidFill>
                  <a:latin typeface="Neue Montreal Medium" panose="020B0604020202020204" charset="0"/>
                  <a:ea typeface="Arimo"/>
                  <a:cs typeface="Arimo"/>
                  <a:sym typeface="Arimo"/>
                </a:rPr>
                <a:t> </a:t>
              </a:r>
              <a:r>
                <a:rPr lang="pl-PL" sz="2857" dirty="0">
                  <a:solidFill>
                    <a:srgbClr val="000000"/>
                  </a:solidFill>
                  <a:latin typeface="Neue Montreal Medium" panose="020B0604020202020204" charset="0"/>
                  <a:ea typeface="Arimo"/>
                  <a:cs typeface="Arimo"/>
                  <a:sym typeface="Arimo"/>
                </a:rPr>
                <a:t>14  kwietnia</a:t>
              </a:r>
              <a:r>
                <a:rPr lang="en-US" sz="2857" dirty="0">
                  <a:solidFill>
                    <a:srgbClr val="000000"/>
                  </a:solidFill>
                  <a:latin typeface="Neue Montreal Medium" panose="020B0604020202020204" charset="0"/>
                  <a:ea typeface="Arimo"/>
                  <a:cs typeface="Arimo"/>
                  <a:sym typeface="Arimo"/>
                </a:rPr>
                <a:t> 202</a:t>
              </a:r>
              <a:r>
                <a:rPr lang="pl-PL" sz="2857" dirty="0">
                  <a:solidFill>
                    <a:srgbClr val="000000"/>
                  </a:solidFill>
                  <a:latin typeface="Neue Montreal Medium" panose="020B0604020202020204" charset="0"/>
                  <a:ea typeface="Arimo"/>
                  <a:cs typeface="Arimo"/>
                  <a:sym typeface="Arimo"/>
                </a:rPr>
                <a:t>6</a:t>
              </a:r>
              <a:r>
                <a:rPr lang="en-US" sz="2857" dirty="0">
                  <a:solidFill>
                    <a:srgbClr val="000000"/>
                  </a:solidFill>
                  <a:latin typeface="Neue Montreal Medium" panose="020B0604020202020204" charset="0"/>
                  <a:ea typeface="Arimo"/>
                  <a:cs typeface="Arimo"/>
                  <a:sym typeface="Arimo"/>
                </a:rPr>
                <a:t> r.</a:t>
              </a:r>
            </a:p>
          </p:txBody>
        </p:sp>
      </p:grpSp>
      <p:grpSp>
        <p:nvGrpSpPr>
          <p:cNvPr id="57" name="Group 57"/>
          <p:cNvGrpSpPr/>
          <p:nvPr/>
        </p:nvGrpSpPr>
        <p:grpSpPr>
          <a:xfrm>
            <a:off x="990600" y="8648700"/>
            <a:ext cx="6048722" cy="1262967"/>
            <a:chOff x="0" y="0"/>
            <a:chExt cx="1043520" cy="337761"/>
          </a:xfrm>
        </p:grpSpPr>
        <p:sp>
          <p:nvSpPr>
            <p:cNvPr id="58" name="Freeform 58"/>
            <p:cNvSpPr/>
            <p:nvPr/>
          </p:nvSpPr>
          <p:spPr>
            <a:xfrm>
              <a:off x="0" y="0"/>
              <a:ext cx="1043520" cy="337761"/>
            </a:xfrm>
            <a:custGeom>
              <a:avLst/>
              <a:gdLst/>
              <a:ahLst/>
              <a:cxnLst/>
              <a:rect l="l" t="t" r="r" b="b"/>
              <a:pathLst>
                <a:path w="1043520" h="337761">
                  <a:moveTo>
                    <a:pt x="90774" y="0"/>
                  </a:moveTo>
                  <a:lnTo>
                    <a:pt x="952747" y="0"/>
                  </a:lnTo>
                  <a:cubicBezTo>
                    <a:pt x="1002879" y="0"/>
                    <a:pt x="1043520" y="40641"/>
                    <a:pt x="1043520" y="90774"/>
                  </a:cubicBezTo>
                  <a:lnTo>
                    <a:pt x="1043520" y="246987"/>
                  </a:lnTo>
                  <a:cubicBezTo>
                    <a:pt x="1043520" y="297120"/>
                    <a:pt x="1002879" y="337761"/>
                    <a:pt x="952747" y="337761"/>
                  </a:cubicBezTo>
                  <a:lnTo>
                    <a:pt x="90774" y="337761"/>
                  </a:lnTo>
                  <a:cubicBezTo>
                    <a:pt x="66699" y="337761"/>
                    <a:pt x="43610" y="328197"/>
                    <a:pt x="26587" y="311174"/>
                  </a:cubicBezTo>
                  <a:cubicBezTo>
                    <a:pt x="9564" y="294150"/>
                    <a:pt x="0" y="271062"/>
                    <a:pt x="0" y="246987"/>
                  </a:cubicBezTo>
                  <a:lnTo>
                    <a:pt x="0" y="90774"/>
                  </a:lnTo>
                  <a:cubicBezTo>
                    <a:pt x="0" y="66699"/>
                    <a:pt x="9564" y="43610"/>
                    <a:pt x="26587" y="26587"/>
                  </a:cubicBezTo>
                  <a:cubicBezTo>
                    <a:pt x="43610" y="9564"/>
                    <a:pt x="66699" y="0"/>
                    <a:pt x="90774" y="0"/>
                  </a:cubicBezTo>
                  <a:close/>
                </a:path>
              </a:pathLst>
            </a:custGeom>
            <a:solidFill>
              <a:srgbClr val="54A021"/>
            </a:solidFill>
          </p:spPr>
        </p:sp>
        <p:sp>
          <p:nvSpPr>
            <p:cNvPr id="59" name="TextBox 59"/>
            <p:cNvSpPr txBox="1"/>
            <p:nvPr/>
          </p:nvSpPr>
          <p:spPr>
            <a:xfrm>
              <a:off x="0" y="-38100"/>
              <a:ext cx="1043520" cy="3758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2" name="Freeform 62"/>
          <p:cNvSpPr/>
          <p:nvPr/>
        </p:nvSpPr>
        <p:spPr>
          <a:xfrm>
            <a:off x="9829800" y="-571500"/>
            <a:ext cx="5672400" cy="3781600"/>
          </a:xfrm>
          <a:custGeom>
            <a:avLst/>
            <a:gdLst/>
            <a:ahLst/>
            <a:cxnLst/>
            <a:rect l="l" t="t" r="r" b="b"/>
            <a:pathLst>
              <a:path w="5672400" h="3781600">
                <a:moveTo>
                  <a:pt x="0" y="0"/>
                </a:moveTo>
                <a:lnTo>
                  <a:pt x="5672400" y="0"/>
                </a:lnTo>
                <a:lnTo>
                  <a:pt x="5672400" y="3781599"/>
                </a:lnTo>
                <a:lnTo>
                  <a:pt x="0" y="378159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3" name="TextBox 63"/>
          <p:cNvSpPr txBox="1"/>
          <p:nvPr/>
        </p:nvSpPr>
        <p:spPr>
          <a:xfrm>
            <a:off x="2133600" y="512762"/>
            <a:ext cx="6629401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161"/>
              </a:lnSpc>
              <a:spcBef>
                <a:spcPct val="0"/>
              </a:spcBef>
            </a:pPr>
            <a:r>
              <a:rPr lang="en-US" sz="2773" b="1" u="none" strike="noStrike" dirty="0" err="1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Zachodniopomorski</a:t>
            </a:r>
            <a:r>
              <a:rPr lang="en-US" sz="2773" b="1" u="none" strike="noStrike" dirty="0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 </a:t>
            </a:r>
            <a:r>
              <a:rPr lang="en-US" sz="2773" b="1" dirty="0" err="1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Ośrodek</a:t>
            </a:r>
            <a:r>
              <a:rPr lang="en-US" sz="2773" b="1" dirty="0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 </a:t>
            </a:r>
            <a:endParaRPr lang="en-US" sz="2773" b="1" u="none" strike="noStrike" dirty="0">
              <a:solidFill>
                <a:srgbClr val="00032A"/>
              </a:solidFill>
              <a:latin typeface="Neue Montreal Medium"/>
              <a:ea typeface="Neue Montreal Medium"/>
              <a:cs typeface="Neue Montreal Medium"/>
              <a:sym typeface="Neue Montreal Medium"/>
            </a:endParaRPr>
          </a:p>
          <a:p>
            <a:pPr>
              <a:lnSpc>
                <a:spcPts val="3161"/>
              </a:lnSpc>
              <a:spcBef>
                <a:spcPct val="0"/>
              </a:spcBef>
            </a:pPr>
            <a:r>
              <a:rPr lang="en-US" sz="2773" b="1" u="none" strike="noStrike" dirty="0" err="1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Doradztwa</a:t>
            </a:r>
            <a:r>
              <a:rPr lang="en-US" sz="2773" b="1" u="none" strike="noStrike" dirty="0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 </a:t>
            </a:r>
            <a:r>
              <a:rPr lang="en-US" sz="2773" b="1" u="none" strike="noStrike" dirty="0" err="1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Rolniczego</a:t>
            </a:r>
            <a:r>
              <a:rPr lang="en-US" sz="2773" b="1" u="none" strike="noStrike" dirty="0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 </a:t>
            </a:r>
            <a:r>
              <a:rPr lang="en-US" sz="2773" b="1" dirty="0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w </a:t>
            </a:r>
            <a:r>
              <a:rPr lang="en-US" sz="2773" b="1" dirty="0" err="1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Barzkowicach</a:t>
            </a:r>
            <a:endParaRPr lang="en-US" sz="2773" b="1" dirty="0">
              <a:solidFill>
                <a:srgbClr val="00032A"/>
              </a:solidFill>
              <a:latin typeface="Neue Montreal Medium"/>
              <a:ea typeface="Neue Montreal Medium"/>
              <a:cs typeface="Neue Montreal Medium"/>
              <a:sym typeface="Neue Montreal Medium"/>
            </a:endParaRPr>
          </a:p>
        </p:txBody>
      </p:sp>
      <p:sp>
        <p:nvSpPr>
          <p:cNvPr id="65" name="TextBox 65"/>
          <p:cNvSpPr txBox="1"/>
          <p:nvPr/>
        </p:nvSpPr>
        <p:spPr>
          <a:xfrm>
            <a:off x="1219200" y="9029700"/>
            <a:ext cx="2710638" cy="4560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00"/>
              </a:lnSpc>
            </a:pPr>
            <a:r>
              <a:rPr lang="pl-PL" sz="3070" b="1" dirty="0">
                <a:solidFill>
                  <a:srgbClr val="FFFFFF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Joanna </a:t>
            </a:r>
            <a:r>
              <a:rPr lang="pl-PL" sz="3070" b="1" dirty="0" err="1">
                <a:solidFill>
                  <a:srgbClr val="FFFFFF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Fink</a:t>
            </a:r>
            <a:endParaRPr lang="en-US" sz="3070" b="1" dirty="0">
              <a:solidFill>
                <a:srgbClr val="FFFFFF"/>
              </a:solidFill>
              <a:latin typeface="Neue Montreal Medium"/>
              <a:ea typeface="Neue Montreal Medium"/>
              <a:cs typeface="Neue Montreal Medium"/>
              <a:sym typeface="Neue Montreal Medium"/>
            </a:endParaRPr>
          </a:p>
        </p:txBody>
      </p:sp>
      <p:sp>
        <p:nvSpPr>
          <p:cNvPr id="64" name="TextBox 52">
            <a:extLst>
              <a:ext uri="{FF2B5EF4-FFF2-40B4-BE49-F238E27FC236}">
                <a16:creationId xmlns:a16="http://schemas.microsoft.com/office/drawing/2014/main" id="{02E867A4-0BF4-AC7A-7C04-D6974C3B4991}"/>
              </a:ext>
            </a:extLst>
          </p:cNvPr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2B3A8-4195-D525-70CA-F340A9467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0">
            <a:extLst>
              <a:ext uri="{FF2B5EF4-FFF2-40B4-BE49-F238E27FC236}">
                <a16:creationId xmlns:a16="http://schemas.microsoft.com/office/drawing/2014/main" id="{CA3AA402-2EF0-26F1-8750-E5DDB98A387A}"/>
              </a:ext>
            </a:extLst>
          </p:cNvPr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47AFDACD-52BF-FB62-8A41-9A60F0BF7151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31" name="Group 22">
            <a:extLst>
              <a:ext uri="{FF2B5EF4-FFF2-40B4-BE49-F238E27FC236}">
                <a16:creationId xmlns:a16="http://schemas.microsoft.com/office/drawing/2014/main" id="{63A3D4EA-3516-9F07-C81E-1FBA63F2400B}"/>
              </a:ext>
            </a:extLst>
          </p:cNvPr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4E5506BC-B2DD-753A-B75E-3C46E2B9BCFC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33" name="Group 24">
            <a:extLst>
              <a:ext uri="{FF2B5EF4-FFF2-40B4-BE49-F238E27FC236}">
                <a16:creationId xmlns:a16="http://schemas.microsoft.com/office/drawing/2014/main" id="{97E8E478-2117-DEAB-B659-9E93AEB19840}"/>
              </a:ext>
            </a:extLst>
          </p:cNvPr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ACB9C5EC-21B4-74FF-673F-0D2D08C5A5EF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17F35BCC-F94D-A9A8-84D8-B3CF404E8BC2}"/>
              </a:ext>
            </a:extLst>
          </p:cNvPr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28692256-AD1A-0DCD-9807-70FD3E3040B9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37" name="Group 30">
            <a:extLst>
              <a:ext uri="{FF2B5EF4-FFF2-40B4-BE49-F238E27FC236}">
                <a16:creationId xmlns:a16="http://schemas.microsoft.com/office/drawing/2014/main" id="{C05918ED-165D-0B50-7A93-4414C9F7022D}"/>
              </a:ext>
            </a:extLst>
          </p:cNvPr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FCD15618-67CF-18A1-96A0-FB83B903BBD5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39" name="Group 32">
            <a:extLst>
              <a:ext uri="{FF2B5EF4-FFF2-40B4-BE49-F238E27FC236}">
                <a16:creationId xmlns:a16="http://schemas.microsoft.com/office/drawing/2014/main" id="{301194FE-2F47-A109-5BC2-AB0120936932}"/>
              </a:ext>
            </a:extLst>
          </p:cNvPr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A3D18C9B-CF02-BC4B-D626-36A38AA0C435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C883984A-FF25-5265-EF60-6F4DB828797F}"/>
              </a:ext>
            </a:extLst>
          </p:cNvPr>
          <p:cNvSpPr txBox="1"/>
          <p:nvPr/>
        </p:nvSpPr>
        <p:spPr>
          <a:xfrm>
            <a:off x="-138155" y="9660474"/>
            <a:ext cx="15354605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00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Zachodniopomorski Ośrodek Doradztwa Rolniczego w Barzkowicach</a:t>
            </a:r>
          </a:p>
        </p:txBody>
      </p:sp>
      <p:grpSp>
        <p:nvGrpSpPr>
          <p:cNvPr id="23" name="Group 23">
            <a:extLst>
              <a:ext uri="{FF2B5EF4-FFF2-40B4-BE49-F238E27FC236}">
                <a16:creationId xmlns:a16="http://schemas.microsoft.com/office/drawing/2014/main" id="{1A2415F6-5155-7063-55AA-B45C162F63BF}"/>
              </a:ext>
            </a:extLst>
          </p:cNvPr>
          <p:cNvGrpSpPr/>
          <p:nvPr/>
        </p:nvGrpSpPr>
        <p:grpSpPr>
          <a:xfrm>
            <a:off x="16171069" y="502606"/>
            <a:ext cx="1380039" cy="1278350"/>
            <a:chOff x="0" y="0"/>
            <a:chExt cx="1840052" cy="1704467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D76777F5-9D2C-7763-8059-185A2BEF1537}"/>
                </a:ext>
              </a:extLst>
            </p:cNvPr>
            <p:cNvSpPr/>
            <p:nvPr/>
          </p:nvSpPr>
          <p:spPr>
            <a:xfrm>
              <a:off x="0" y="0"/>
              <a:ext cx="1840103" cy="1704467"/>
            </a:xfrm>
            <a:custGeom>
              <a:avLst/>
              <a:gdLst/>
              <a:ahLst/>
              <a:cxnLst/>
              <a:rect l="l" t="t" r="r" b="b"/>
              <a:pathLst>
                <a:path w="1840103" h="1704467">
                  <a:moveTo>
                    <a:pt x="0" y="0"/>
                  </a:moveTo>
                  <a:lnTo>
                    <a:pt x="1840103" y="0"/>
                  </a:lnTo>
                  <a:lnTo>
                    <a:pt x="1840103" y="1704467"/>
                  </a:lnTo>
                  <a:lnTo>
                    <a:pt x="0" y="1704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210" r="2" b="-2209"/>
              </a:stretch>
            </a:blipFill>
          </p:spPr>
        </p:sp>
      </p:grpSp>
      <p:sp>
        <p:nvSpPr>
          <p:cNvPr id="41" name="TextBox 52">
            <a:extLst>
              <a:ext uri="{FF2B5EF4-FFF2-40B4-BE49-F238E27FC236}">
                <a16:creationId xmlns:a16="http://schemas.microsoft.com/office/drawing/2014/main" id="{EA788212-2EA4-78C7-1DF8-AD21403E868C}"/>
              </a:ext>
            </a:extLst>
          </p:cNvPr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A5AC769-D83D-D5A3-AF33-5AAE15C59700}"/>
              </a:ext>
            </a:extLst>
          </p:cNvPr>
          <p:cNvSpPr txBox="1"/>
          <p:nvPr/>
        </p:nvSpPr>
        <p:spPr>
          <a:xfrm>
            <a:off x="838199" y="1257300"/>
            <a:ext cx="14143131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l-PL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Gminna komisja dokonuje lustracji na miejscu wystąpienia szkody. 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ciągu 2 miesięcy od dnia zgłoszenia przez producenta rolnego powstania tych szkód, to jest: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l-PL" sz="2400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	</a:t>
            </a:r>
            <a:r>
              <a:rPr lang="pl-PL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 wschodów do czasu zbioru planu głównego danej uprawy albo jej likwidacji,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7675" indent="-447675" algn="just">
              <a:buNone/>
            </a:pPr>
            <a:r>
              <a:rPr lang="pl-PL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		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nie później niż w terminie do 3 miesięcy od wystąpienia gradu, deszczu nawalnego, huraganu, pioruna, 	odsunięcia się w ziemi lub lawiny w przypadku szkód w środku trwałym,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4500" indent="-444500" algn="just">
              <a:buNone/>
            </a:pPr>
            <a:r>
              <a:rPr lang="pl-PL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pl-PL" sz="2400" kern="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nie później niż w terminie do 12 miesięcy od ustąpienia wody umożliwiającego komisji rozpoczęcie 	szacowanie szkód w przypadku szacowania szkód spowodowanych przez powódź w budynkach,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Dwukrotnie w przypadku szkód spowodowanych przez ujemne skutki przezimowania, przymrozki wiosenne, powódź lub grad w drzewach owocowych (dotyczy wyłącznie drzew owocowych jako środka trwałego natomiast nie dotyczy szkód w owocach </a:t>
            </a:r>
            <a:r>
              <a:rPr lang="pl-PL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tj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plonie)</a:t>
            </a:r>
          </a:p>
          <a:p>
            <a:pPr algn="just">
              <a:buNone/>
            </a:pPr>
            <a:endParaRPr lang="pl-PL" sz="2400" kern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	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 raz pierwszy w terminie od 2 miesięcy do dnia powstania tych szkód,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	po raz drugi nie później niż w terminie do 12 miesięcy od dnia powstania tych szkód.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W pierwszym etapie szacowania szkód w drzewach owocowych sporządza się protokół formie notatki zawierają dane niezbędne przy powtórnym szacowaniu szkód Komisja dokonując szacowania po raz drugi sporządza protokół z oszacowania szkód.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67222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06977-3A58-00D5-6BBE-E7EB70083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0">
            <a:extLst>
              <a:ext uri="{FF2B5EF4-FFF2-40B4-BE49-F238E27FC236}">
                <a16:creationId xmlns:a16="http://schemas.microsoft.com/office/drawing/2014/main" id="{70D331F6-1A72-96E5-C6AC-BC6901A46CE4}"/>
              </a:ext>
            </a:extLst>
          </p:cNvPr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D0079A0B-E4C5-A0D7-A615-EB9522DFCEA3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31" name="Group 22">
            <a:extLst>
              <a:ext uri="{FF2B5EF4-FFF2-40B4-BE49-F238E27FC236}">
                <a16:creationId xmlns:a16="http://schemas.microsoft.com/office/drawing/2014/main" id="{CCE80BB4-7E3E-8511-56D7-D2A01466C12B}"/>
              </a:ext>
            </a:extLst>
          </p:cNvPr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DC91EFB2-B8A2-B34B-255E-A3D971D53480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33" name="Group 24">
            <a:extLst>
              <a:ext uri="{FF2B5EF4-FFF2-40B4-BE49-F238E27FC236}">
                <a16:creationId xmlns:a16="http://schemas.microsoft.com/office/drawing/2014/main" id="{27AB7EE2-101F-D7D6-C408-BD09B0886387}"/>
              </a:ext>
            </a:extLst>
          </p:cNvPr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A6F10655-4A6C-8593-FCC6-913435F7546B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1BC373C0-2A0F-EA8F-E4F7-676AF398EA35}"/>
              </a:ext>
            </a:extLst>
          </p:cNvPr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A24D4109-F247-FF79-F497-ADBBBB614C68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37" name="Group 30">
            <a:extLst>
              <a:ext uri="{FF2B5EF4-FFF2-40B4-BE49-F238E27FC236}">
                <a16:creationId xmlns:a16="http://schemas.microsoft.com/office/drawing/2014/main" id="{43E3BE28-39FF-6FFB-0F18-D5436BE1E021}"/>
              </a:ext>
            </a:extLst>
          </p:cNvPr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E961D46C-0487-A61E-98A9-32E3073AE811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39" name="Group 32">
            <a:extLst>
              <a:ext uri="{FF2B5EF4-FFF2-40B4-BE49-F238E27FC236}">
                <a16:creationId xmlns:a16="http://schemas.microsoft.com/office/drawing/2014/main" id="{F54F48C6-BDBE-676A-7B42-EF8D53324F04}"/>
              </a:ext>
            </a:extLst>
          </p:cNvPr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2593E805-F0DC-CD45-C080-BC9E6FE454C3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BC2C00FC-BDFA-DFB1-5E9A-29555CA41BD8}"/>
              </a:ext>
            </a:extLst>
          </p:cNvPr>
          <p:cNvSpPr txBox="1"/>
          <p:nvPr/>
        </p:nvSpPr>
        <p:spPr>
          <a:xfrm>
            <a:off x="-138155" y="9660474"/>
            <a:ext cx="15354605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00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Zachodniopomorski Ośrodek Doradztwa Rolniczego w Barzkowicach</a:t>
            </a:r>
          </a:p>
        </p:txBody>
      </p:sp>
      <p:grpSp>
        <p:nvGrpSpPr>
          <p:cNvPr id="23" name="Group 23">
            <a:extLst>
              <a:ext uri="{FF2B5EF4-FFF2-40B4-BE49-F238E27FC236}">
                <a16:creationId xmlns:a16="http://schemas.microsoft.com/office/drawing/2014/main" id="{AA33C54A-BB91-8A11-2F74-F1D4A28F130E}"/>
              </a:ext>
            </a:extLst>
          </p:cNvPr>
          <p:cNvGrpSpPr/>
          <p:nvPr/>
        </p:nvGrpSpPr>
        <p:grpSpPr>
          <a:xfrm>
            <a:off x="16171069" y="502606"/>
            <a:ext cx="1380039" cy="1278350"/>
            <a:chOff x="0" y="0"/>
            <a:chExt cx="1840052" cy="1704467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9509FC52-0D3C-6801-F2D8-4FA37D8A1A84}"/>
                </a:ext>
              </a:extLst>
            </p:cNvPr>
            <p:cNvSpPr/>
            <p:nvPr/>
          </p:nvSpPr>
          <p:spPr>
            <a:xfrm>
              <a:off x="0" y="0"/>
              <a:ext cx="1840103" cy="1704467"/>
            </a:xfrm>
            <a:custGeom>
              <a:avLst/>
              <a:gdLst/>
              <a:ahLst/>
              <a:cxnLst/>
              <a:rect l="l" t="t" r="r" b="b"/>
              <a:pathLst>
                <a:path w="1840103" h="1704467">
                  <a:moveTo>
                    <a:pt x="0" y="0"/>
                  </a:moveTo>
                  <a:lnTo>
                    <a:pt x="1840103" y="0"/>
                  </a:lnTo>
                  <a:lnTo>
                    <a:pt x="1840103" y="1704467"/>
                  </a:lnTo>
                  <a:lnTo>
                    <a:pt x="0" y="1704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210" r="2" b="-2209"/>
              </a:stretch>
            </a:blipFill>
          </p:spPr>
        </p:sp>
      </p:grpSp>
      <p:sp>
        <p:nvSpPr>
          <p:cNvPr id="41" name="TextBox 52">
            <a:extLst>
              <a:ext uri="{FF2B5EF4-FFF2-40B4-BE49-F238E27FC236}">
                <a16:creationId xmlns:a16="http://schemas.microsoft.com/office/drawing/2014/main" id="{F3FB4D9C-1168-796D-C9F4-5A27A3A82CAA}"/>
              </a:ext>
            </a:extLst>
          </p:cNvPr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D6A8809-8BBD-43EF-A6BE-D4FDFD431CFF}"/>
              </a:ext>
            </a:extLst>
          </p:cNvPr>
          <p:cNvSpPr txBox="1"/>
          <p:nvPr/>
        </p:nvSpPr>
        <p:spPr>
          <a:xfrm>
            <a:off x="914400" y="2933700"/>
            <a:ext cx="1283969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l-PL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Komisja jest zobowiązana w terminie 30 dni od oszacowania szkód złożyć wojewodzie właściwemu ze względu na miejsce wystąpienia tych szkód protokołu oszacowania szkód natomiast w przypadku protokołów zbiorczych w terminie 45 dni. </a:t>
            </a:r>
            <a:endParaRPr lang="pl-PL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4195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20">
            <a:extLst>
              <a:ext uri="{FF2B5EF4-FFF2-40B4-BE49-F238E27FC236}">
                <a16:creationId xmlns:a16="http://schemas.microsoft.com/office/drawing/2014/main" id="{43980CC6-C155-89C1-C676-C3261AD58239}"/>
              </a:ext>
            </a:extLst>
          </p:cNvPr>
          <p:cNvGrpSpPr/>
          <p:nvPr/>
        </p:nvGrpSpPr>
        <p:grpSpPr>
          <a:xfrm>
            <a:off x="13772214" y="-19"/>
            <a:ext cx="4511024" cy="10299701"/>
            <a:chOff x="0" y="0"/>
            <a:chExt cx="6014698" cy="13732934"/>
          </a:xfrm>
        </p:grpSpPr>
        <p:sp>
          <p:nvSpPr>
            <p:cNvPr id="57" name="Freeform 21">
              <a:extLst>
                <a:ext uri="{FF2B5EF4-FFF2-40B4-BE49-F238E27FC236}">
                  <a16:creationId xmlns:a16="http://schemas.microsoft.com/office/drawing/2014/main" id="{DDAD3B74-C9E1-8D1F-612A-D0EF9CB73D71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58" name="Group 22">
            <a:extLst>
              <a:ext uri="{FF2B5EF4-FFF2-40B4-BE49-F238E27FC236}">
                <a16:creationId xmlns:a16="http://schemas.microsoft.com/office/drawing/2014/main" id="{62DF655B-8A47-8E71-BCB8-13765172C3E4}"/>
              </a:ext>
            </a:extLst>
          </p:cNvPr>
          <p:cNvGrpSpPr/>
          <p:nvPr/>
        </p:nvGrpSpPr>
        <p:grpSpPr>
          <a:xfrm>
            <a:off x="14405163" y="-19"/>
            <a:ext cx="3882837" cy="10299701"/>
            <a:chOff x="0" y="0"/>
            <a:chExt cx="5177116" cy="13732934"/>
          </a:xfrm>
        </p:grpSpPr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4C8500D4-DDEE-618A-DE38-B1697A7BB568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60" name="Group 24">
            <a:extLst>
              <a:ext uri="{FF2B5EF4-FFF2-40B4-BE49-F238E27FC236}">
                <a16:creationId xmlns:a16="http://schemas.microsoft.com/office/drawing/2014/main" id="{7E712E26-F70A-511B-DE1E-4FC62F630C5A}"/>
              </a:ext>
            </a:extLst>
          </p:cNvPr>
          <p:cNvGrpSpPr/>
          <p:nvPr/>
        </p:nvGrpSpPr>
        <p:grpSpPr>
          <a:xfrm>
            <a:off x="13398499" y="4584681"/>
            <a:ext cx="4889501" cy="5715000"/>
            <a:chOff x="0" y="0"/>
            <a:chExt cx="6519334" cy="7620000"/>
          </a:xfrm>
        </p:grpSpPr>
        <p:sp>
          <p:nvSpPr>
            <p:cNvPr id="61" name="Freeform 25">
              <a:extLst>
                <a:ext uri="{FF2B5EF4-FFF2-40B4-BE49-F238E27FC236}">
                  <a16:creationId xmlns:a16="http://schemas.microsoft.com/office/drawing/2014/main" id="{D43D4132-B3A6-B220-4D33-8012E5BF0B94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62" name="Group 30">
            <a:extLst>
              <a:ext uri="{FF2B5EF4-FFF2-40B4-BE49-F238E27FC236}">
                <a16:creationId xmlns:a16="http://schemas.microsoft.com/office/drawing/2014/main" id="{D6E473EC-88B5-D1F4-4534-661F2B4187D5}"/>
              </a:ext>
            </a:extLst>
          </p:cNvPr>
          <p:cNvGrpSpPr/>
          <p:nvPr/>
        </p:nvGrpSpPr>
        <p:grpSpPr>
          <a:xfrm>
            <a:off x="14001750" y="-19"/>
            <a:ext cx="4281489" cy="10299701"/>
            <a:chOff x="0" y="0"/>
            <a:chExt cx="5708652" cy="13732934"/>
          </a:xfrm>
        </p:grpSpPr>
        <p:sp>
          <p:nvSpPr>
            <p:cNvPr id="63" name="Freeform 31">
              <a:extLst>
                <a:ext uri="{FF2B5EF4-FFF2-40B4-BE49-F238E27FC236}">
                  <a16:creationId xmlns:a16="http://schemas.microsoft.com/office/drawing/2014/main" id="{52B8360D-733C-A0A1-C406-88FBE3E6C38A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64" name="Group 32">
            <a:extLst>
              <a:ext uri="{FF2B5EF4-FFF2-40B4-BE49-F238E27FC236}">
                <a16:creationId xmlns:a16="http://schemas.microsoft.com/office/drawing/2014/main" id="{2020137C-7B65-5889-DA79-6E413B5658AD}"/>
              </a:ext>
            </a:extLst>
          </p:cNvPr>
          <p:cNvGrpSpPr/>
          <p:nvPr/>
        </p:nvGrpSpPr>
        <p:grpSpPr>
          <a:xfrm>
            <a:off x="15557499" y="5397481"/>
            <a:ext cx="2725738" cy="4902200"/>
            <a:chOff x="0" y="0"/>
            <a:chExt cx="3634318" cy="6536266"/>
          </a:xfrm>
        </p:grpSpPr>
        <p:sp>
          <p:nvSpPr>
            <p:cNvPr id="65" name="Freeform 33">
              <a:extLst>
                <a:ext uri="{FF2B5EF4-FFF2-40B4-BE49-F238E27FC236}">
                  <a16:creationId xmlns:a16="http://schemas.microsoft.com/office/drawing/2014/main" id="{3899782A-E1C6-A96F-11EF-EFAF6AE4A0F8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52" name="TextBox 52"/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  <p:grpSp>
        <p:nvGrpSpPr>
          <p:cNvPr id="54" name="Group 30">
            <a:extLst>
              <a:ext uri="{FF2B5EF4-FFF2-40B4-BE49-F238E27FC236}">
                <a16:creationId xmlns:a16="http://schemas.microsoft.com/office/drawing/2014/main" id="{F6A434FE-973E-72EF-2D5D-208022FA119D}"/>
              </a:ext>
            </a:extLst>
          </p:cNvPr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55" name="Freeform 31">
              <a:extLst>
                <a:ext uri="{FF2B5EF4-FFF2-40B4-BE49-F238E27FC236}">
                  <a16:creationId xmlns:a16="http://schemas.microsoft.com/office/drawing/2014/main" id="{72D05340-C6F5-07B0-7E6F-B104601D0C51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sp>
        <p:nvSpPr>
          <p:cNvPr id="2" name="Freeform 34">
            <a:extLst>
              <a:ext uri="{FF2B5EF4-FFF2-40B4-BE49-F238E27FC236}">
                <a16:creationId xmlns:a16="http://schemas.microsoft.com/office/drawing/2014/main" id="{BD4F101F-5FAB-036F-6916-C4558DB8F801}"/>
              </a:ext>
            </a:extLst>
          </p:cNvPr>
          <p:cNvSpPr/>
          <p:nvPr/>
        </p:nvSpPr>
        <p:spPr>
          <a:xfrm>
            <a:off x="336550" y="292309"/>
            <a:ext cx="1250256" cy="1208493"/>
          </a:xfrm>
          <a:custGeom>
            <a:avLst/>
            <a:gdLst/>
            <a:ahLst/>
            <a:cxnLst/>
            <a:rect l="l" t="t" r="r" b="b"/>
            <a:pathLst>
              <a:path w="1250256" h="1208493">
                <a:moveTo>
                  <a:pt x="0" y="0"/>
                </a:moveTo>
                <a:lnTo>
                  <a:pt x="1250255" y="0"/>
                </a:lnTo>
                <a:lnTo>
                  <a:pt x="1250255" y="1208493"/>
                </a:lnTo>
                <a:lnTo>
                  <a:pt x="0" y="12084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62">
            <a:extLst>
              <a:ext uri="{FF2B5EF4-FFF2-40B4-BE49-F238E27FC236}">
                <a16:creationId xmlns:a16="http://schemas.microsoft.com/office/drawing/2014/main" id="{FD06A046-8C80-E424-472A-F96D756CF4F0}"/>
              </a:ext>
            </a:extLst>
          </p:cNvPr>
          <p:cNvSpPr/>
          <p:nvPr/>
        </p:nvSpPr>
        <p:spPr>
          <a:xfrm>
            <a:off x="9829800" y="-571500"/>
            <a:ext cx="5672400" cy="3781600"/>
          </a:xfrm>
          <a:custGeom>
            <a:avLst/>
            <a:gdLst/>
            <a:ahLst/>
            <a:cxnLst/>
            <a:rect l="l" t="t" r="r" b="b"/>
            <a:pathLst>
              <a:path w="5672400" h="3781600">
                <a:moveTo>
                  <a:pt x="0" y="0"/>
                </a:moveTo>
                <a:lnTo>
                  <a:pt x="5672400" y="0"/>
                </a:lnTo>
                <a:lnTo>
                  <a:pt x="5672400" y="3781599"/>
                </a:lnTo>
                <a:lnTo>
                  <a:pt x="0" y="3781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TextBox 63">
            <a:extLst>
              <a:ext uri="{FF2B5EF4-FFF2-40B4-BE49-F238E27FC236}">
                <a16:creationId xmlns:a16="http://schemas.microsoft.com/office/drawing/2014/main" id="{DCECDE3D-E284-EA2B-B8F7-54BB40B4C7D2}"/>
              </a:ext>
            </a:extLst>
          </p:cNvPr>
          <p:cNvSpPr txBox="1"/>
          <p:nvPr/>
        </p:nvSpPr>
        <p:spPr>
          <a:xfrm>
            <a:off x="2133600" y="512762"/>
            <a:ext cx="6629401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161"/>
              </a:lnSpc>
              <a:spcBef>
                <a:spcPct val="0"/>
              </a:spcBef>
            </a:pPr>
            <a:r>
              <a:rPr lang="en-US" sz="2773" b="1" u="none" strike="noStrike" dirty="0" err="1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Zachodniopomorski</a:t>
            </a:r>
            <a:r>
              <a:rPr lang="en-US" sz="2773" b="1" u="none" strike="noStrike" dirty="0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 </a:t>
            </a:r>
            <a:r>
              <a:rPr lang="en-US" sz="2773" b="1" dirty="0" err="1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Ośrodek</a:t>
            </a:r>
            <a:r>
              <a:rPr lang="en-US" sz="2773" b="1" dirty="0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 </a:t>
            </a:r>
            <a:endParaRPr lang="en-US" sz="2773" b="1" u="none" strike="noStrike" dirty="0">
              <a:solidFill>
                <a:srgbClr val="00032A"/>
              </a:solidFill>
              <a:latin typeface="Neue Montreal Medium"/>
              <a:ea typeface="Neue Montreal Medium"/>
              <a:cs typeface="Neue Montreal Medium"/>
              <a:sym typeface="Neue Montreal Medium"/>
            </a:endParaRPr>
          </a:p>
          <a:p>
            <a:pPr>
              <a:lnSpc>
                <a:spcPts val="3161"/>
              </a:lnSpc>
              <a:spcBef>
                <a:spcPct val="0"/>
              </a:spcBef>
            </a:pPr>
            <a:r>
              <a:rPr lang="en-US" sz="2773" b="1" u="none" strike="noStrike" dirty="0" err="1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Doradztwa</a:t>
            </a:r>
            <a:r>
              <a:rPr lang="en-US" sz="2773" b="1" u="none" strike="noStrike" dirty="0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 </a:t>
            </a:r>
            <a:r>
              <a:rPr lang="en-US" sz="2773" b="1" u="none" strike="noStrike" dirty="0" err="1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Rolniczego</a:t>
            </a:r>
            <a:r>
              <a:rPr lang="en-US" sz="2773" b="1" u="none" strike="noStrike" dirty="0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 </a:t>
            </a:r>
            <a:r>
              <a:rPr lang="en-US" sz="2773" b="1" dirty="0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w </a:t>
            </a:r>
            <a:r>
              <a:rPr lang="en-US" sz="2773" b="1" dirty="0" err="1">
                <a:solidFill>
                  <a:srgbClr val="00032A"/>
                </a:solidFill>
                <a:latin typeface="Neue Montreal Medium"/>
                <a:ea typeface="Neue Montreal Medium"/>
                <a:cs typeface="Neue Montreal Medium"/>
                <a:sym typeface="Neue Montreal Medium"/>
              </a:rPr>
              <a:t>Barzkowicach</a:t>
            </a:r>
            <a:endParaRPr lang="en-US" sz="2773" b="1" dirty="0">
              <a:solidFill>
                <a:srgbClr val="00032A"/>
              </a:solidFill>
              <a:latin typeface="Neue Montreal Medium"/>
              <a:ea typeface="Neue Montreal Medium"/>
              <a:cs typeface="Neue Montreal Medium"/>
              <a:sym typeface="Neue Montreal Medium"/>
            </a:endParaRPr>
          </a:p>
        </p:txBody>
      </p:sp>
      <p:sp>
        <p:nvSpPr>
          <p:cNvPr id="5" name="TextBox 40">
            <a:extLst>
              <a:ext uri="{FF2B5EF4-FFF2-40B4-BE49-F238E27FC236}">
                <a16:creationId xmlns:a16="http://schemas.microsoft.com/office/drawing/2014/main" id="{0DC4D188-4B67-7BEC-3D08-C31CA575893D}"/>
              </a:ext>
            </a:extLst>
          </p:cNvPr>
          <p:cNvSpPr txBox="1"/>
          <p:nvPr/>
        </p:nvSpPr>
        <p:spPr>
          <a:xfrm>
            <a:off x="896728" y="3637222"/>
            <a:ext cx="13849746" cy="18113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613"/>
              </a:lnSpc>
              <a:spcBef>
                <a:spcPct val="0"/>
              </a:spcBef>
            </a:pPr>
            <a:r>
              <a:rPr lang="pl-PL" sz="10438" b="1" spc="459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Dziękuję za uwagę</a:t>
            </a:r>
            <a:endParaRPr lang="en-US" sz="10438" b="1" spc="459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grpSp>
        <p:nvGrpSpPr>
          <p:cNvPr id="7" name="Group 57">
            <a:extLst>
              <a:ext uri="{FF2B5EF4-FFF2-40B4-BE49-F238E27FC236}">
                <a16:creationId xmlns:a16="http://schemas.microsoft.com/office/drawing/2014/main" id="{1E96C760-CB5F-6881-993E-C9FDF799A000}"/>
              </a:ext>
            </a:extLst>
          </p:cNvPr>
          <p:cNvGrpSpPr/>
          <p:nvPr/>
        </p:nvGrpSpPr>
        <p:grpSpPr>
          <a:xfrm>
            <a:off x="990600" y="7353300"/>
            <a:ext cx="9144000" cy="2725718"/>
            <a:chOff x="0" y="0"/>
            <a:chExt cx="1043520" cy="337761"/>
          </a:xfrm>
        </p:grpSpPr>
        <p:sp>
          <p:nvSpPr>
            <p:cNvPr id="8" name="Freeform 58">
              <a:extLst>
                <a:ext uri="{FF2B5EF4-FFF2-40B4-BE49-F238E27FC236}">
                  <a16:creationId xmlns:a16="http://schemas.microsoft.com/office/drawing/2014/main" id="{7A0EEE1E-D2FA-76E1-B79B-4CCD4C9DD346}"/>
                </a:ext>
              </a:extLst>
            </p:cNvPr>
            <p:cNvSpPr/>
            <p:nvPr/>
          </p:nvSpPr>
          <p:spPr>
            <a:xfrm>
              <a:off x="0" y="0"/>
              <a:ext cx="1043520" cy="337761"/>
            </a:xfrm>
            <a:custGeom>
              <a:avLst/>
              <a:gdLst/>
              <a:ahLst/>
              <a:cxnLst/>
              <a:rect l="l" t="t" r="r" b="b"/>
              <a:pathLst>
                <a:path w="1043520" h="337761">
                  <a:moveTo>
                    <a:pt x="90774" y="0"/>
                  </a:moveTo>
                  <a:lnTo>
                    <a:pt x="952747" y="0"/>
                  </a:lnTo>
                  <a:cubicBezTo>
                    <a:pt x="1002879" y="0"/>
                    <a:pt x="1043520" y="40641"/>
                    <a:pt x="1043520" y="90774"/>
                  </a:cubicBezTo>
                  <a:lnTo>
                    <a:pt x="1043520" y="246987"/>
                  </a:lnTo>
                  <a:cubicBezTo>
                    <a:pt x="1043520" y="297120"/>
                    <a:pt x="1002879" y="337761"/>
                    <a:pt x="952747" y="337761"/>
                  </a:cubicBezTo>
                  <a:lnTo>
                    <a:pt x="90774" y="337761"/>
                  </a:lnTo>
                  <a:cubicBezTo>
                    <a:pt x="66699" y="337761"/>
                    <a:pt x="43610" y="328197"/>
                    <a:pt x="26587" y="311174"/>
                  </a:cubicBezTo>
                  <a:cubicBezTo>
                    <a:pt x="9564" y="294150"/>
                    <a:pt x="0" y="271062"/>
                    <a:pt x="0" y="246987"/>
                  </a:cubicBezTo>
                  <a:lnTo>
                    <a:pt x="0" y="90774"/>
                  </a:lnTo>
                  <a:cubicBezTo>
                    <a:pt x="0" y="66699"/>
                    <a:pt x="9564" y="43610"/>
                    <a:pt x="26587" y="26587"/>
                  </a:cubicBezTo>
                  <a:cubicBezTo>
                    <a:pt x="43610" y="9564"/>
                    <a:pt x="66699" y="0"/>
                    <a:pt x="90774" y="0"/>
                  </a:cubicBezTo>
                  <a:close/>
                </a:path>
              </a:pathLst>
            </a:custGeom>
            <a:solidFill>
              <a:srgbClr val="54A021"/>
            </a:solidFill>
          </p:spPr>
        </p:sp>
        <p:sp>
          <p:nvSpPr>
            <p:cNvPr id="9" name="TextBox 59">
              <a:extLst>
                <a:ext uri="{FF2B5EF4-FFF2-40B4-BE49-F238E27FC236}">
                  <a16:creationId xmlns:a16="http://schemas.microsoft.com/office/drawing/2014/main" id="{D85F25A6-516A-9BC4-1FAC-A9400CE98E95}"/>
                </a:ext>
              </a:extLst>
            </p:cNvPr>
            <p:cNvSpPr txBox="1"/>
            <p:nvPr/>
          </p:nvSpPr>
          <p:spPr>
            <a:xfrm>
              <a:off x="0" y="-38100"/>
              <a:ext cx="1043520" cy="3758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0" name="TextBox 65">
            <a:extLst>
              <a:ext uri="{FF2B5EF4-FFF2-40B4-BE49-F238E27FC236}">
                <a16:creationId xmlns:a16="http://schemas.microsoft.com/office/drawing/2014/main" id="{6723CB63-33B8-87EA-1C9E-D47290A79672}"/>
              </a:ext>
            </a:extLst>
          </p:cNvPr>
          <p:cNvSpPr txBox="1"/>
          <p:nvPr/>
        </p:nvSpPr>
        <p:spPr>
          <a:xfrm>
            <a:off x="1447800" y="7429500"/>
            <a:ext cx="7696200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Neue Montreal Bold"/>
                <a:ea typeface="Neue Montreal Bold"/>
                <a:cs typeface="Neue Montreal Bold"/>
                <a:sym typeface="Neue Montreal Bold"/>
              </a:rPr>
              <a:t>Zachodniopomorski </a:t>
            </a:r>
          </a:p>
          <a:p>
            <a:r>
              <a:rPr lang="pl-PL" sz="2400" dirty="0">
                <a:solidFill>
                  <a:schemeClr val="bg1"/>
                </a:solidFill>
                <a:latin typeface="Neue Montreal Bold"/>
                <a:ea typeface="Neue Montreal Bold"/>
                <a:cs typeface="Neue Montreal Bold"/>
                <a:sym typeface="Neue Montreal Bold"/>
              </a:rPr>
              <a:t>Ośrodek Doradztwa  Rolniczego w Barzkowicach </a:t>
            </a:r>
          </a:p>
          <a:p>
            <a:r>
              <a:rPr lang="pl-PL" sz="2400" dirty="0">
                <a:solidFill>
                  <a:schemeClr val="bg1"/>
                </a:solidFill>
                <a:latin typeface="Neue Montreal" panose="020B0604020202020204" charset="0"/>
                <a:ea typeface="Neue Montreal Bold"/>
                <a:cs typeface="Neue Montreal Bold"/>
                <a:sym typeface="Neue Montreal Bold"/>
              </a:rPr>
              <a:t>Joanna  </a:t>
            </a:r>
            <a:r>
              <a:rPr lang="pl-PL" sz="2400" dirty="0" err="1">
                <a:solidFill>
                  <a:schemeClr val="bg1"/>
                </a:solidFill>
                <a:latin typeface="Neue Montreal" panose="020B0604020202020204" charset="0"/>
                <a:ea typeface="Neue Montreal Bold"/>
                <a:cs typeface="Neue Montreal Bold"/>
                <a:sym typeface="Neue Montreal Bold"/>
              </a:rPr>
              <a:t>Fink</a:t>
            </a:r>
            <a:endParaRPr lang="en-US" sz="2400" dirty="0">
              <a:solidFill>
                <a:schemeClr val="bg1"/>
              </a:solidFill>
              <a:latin typeface="Neue Montreal" panose="020B0604020202020204" charset="0"/>
              <a:ea typeface="Neue Montreal Bold"/>
              <a:cs typeface="Neue Montreal Bold"/>
              <a:sym typeface="Neue Montreal Bold"/>
            </a:endParaRPr>
          </a:p>
          <a:p>
            <a:r>
              <a:rPr lang="en-US" sz="2400" dirty="0">
                <a:solidFill>
                  <a:schemeClr val="bg1"/>
                </a:solidFill>
                <a:latin typeface="Neue Montreal"/>
                <a:ea typeface="Neue Montreal"/>
                <a:cs typeface="Neue Montreal"/>
                <a:sym typeface="Neue Montreal"/>
              </a:rPr>
              <a:t>tel. </a:t>
            </a:r>
            <a:r>
              <a:rPr lang="pl-PL" sz="2400" dirty="0">
                <a:solidFill>
                  <a:schemeClr val="bg1"/>
                </a:solidFill>
                <a:latin typeface="Neue Montreal"/>
                <a:ea typeface="Neue Montreal"/>
                <a:cs typeface="Neue Montreal"/>
                <a:sym typeface="Neue Montreal"/>
              </a:rPr>
              <a:t>91  479 40 27</a:t>
            </a:r>
          </a:p>
          <a:p>
            <a:r>
              <a:rPr lang="en-US" sz="2400" dirty="0">
                <a:solidFill>
                  <a:schemeClr val="bg1"/>
                </a:solidFill>
                <a:latin typeface="Neue Montreal"/>
                <a:ea typeface="Neue Montreal"/>
                <a:cs typeface="Neue Montreal"/>
                <a:sym typeface="Neue Montreal"/>
              </a:rPr>
              <a:t>e-mail: </a:t>
            </a:r>
            <a:r>
              <a:rPr lang="pl-PL" sz="2400" dirty="0">
                <a:solidFill>
                  <a:schemeClr val="bg1"/>
                </a:solidFill>
                <a:latin typeface="Neue Montreal"/>
                <a:ea typeface="Neue Montreal"/>
                <a:cs typeface="Neue Montreal"/>
                <a:sym typeface="Neue Montreal"/>
              </a:rPr>
              <a:t>j.fink</a:t>
            </a:r>
            <a:r>
              <a:rPr lang="en-US" sz="2400" dirty="0">
                <a:solidFill>
                  <a:schemeClr val="bg1"/>
                </a:solidFill>
                <a:latin typeface="Neue Montreal" panose="020B0604020202020204" charset="0"/>
                <a:ea typeface="Neue Montreal Bold"/>
                <a:cs typeface="Neue Montreal Bold"/>
                <a:sym typeface="Neue Montreal Bold"/>
              </a:rPr>
              <a:t>@zodr.pl</a:t>
            </a:r>
            <a:endParaRPr lang="en-US" sz="2400" dirty="0">
              <a:solidFill>
                <a:schemeClr val="bg1"/>
              </a:solidFill>
              <a:latin typeface="Neue Montreal" panose="020B0604020202020204" charset="0"/>
              <a:ea typeface="Neue Montreal Bold"/>
              <a:cs typeface="Neue Montreal Bold"/>
              <a:sym typeface="Neue Montreal Bold"/>
              <a:hlinkClick r:id="rId4" tooltip="mailto:sekretariat.barzkowice@zodr.pl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0">
            <a:extLst>
              <a:ext uri="{FF2B5EF4-FFF2-40B4-BE49-F238E27FC236}">
                <a16:creationId xmlns:a16="http://schemas.microsoft.com/office/drawing/2014/main" id="{86AFD3A8-1988-204B-7380-BCBB1CF64574}"/>
              </a:ext>
            </a:extLst>
          </p:cNvPr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434B376C-0EA7-EA9C-7973-2C26CFA73076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31" name="Group 22">
            <a:extLst>
              <a:ext uri="{FF2B5EF4-FFF2-40B4-BE49-F238E27FC236}">
                <a16:creationId xmlns:a16="http://schemas.microsoft.com/office/drawing/2014/main" id="{523F8F7A-5576-4C4E-48CF-D0A4ADF4D046}"/>
              </a:ext>
            </a:extLst>
          </p:cNvPr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FCAEC512-E966-FC7A-A452-25C58C8902E6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33" name="Group 24">
            <a:extLst>
              <a:ext uri="{FF2B5EF4-FFF2-40B4-BE49-F238E27FC236}">
                <a16:creationId xmlns:a16="http://schemas.microsoft.com/office/drawing/2014/main" id="{FCA8023A-09A9-B5C3-4210-C9534C5E6DE9}"/>
              </a:ext>
            </a:extLst>
          </p:cNvPr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66612428-9CC2-D15B-07B0-E0BC38AEE690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D59EF482-E093-72A9-439B-83E1B4BEB62F}"/>
              </a:ext>
            </a:extLst>
          </p:cNvPr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B767F8D4-D9FF-263B-4F91-334075D22852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37" name="Group 30">
            <a:extLst>
              <a:ext uri="{FF2B5EF4-FFF2-40B4-BE49-F238E27FC236}">
                <a16:creationId xmlns:a16="http://schemas.microsoft.com/office/drawing/2014/main" id="{09E11C2F-C7E0-CD7A-AC4C-EE4BE873F88A}"/>
              </a:ext>
            </a:extLst>
          </p:cNvPr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D2A8C65A-F98C-6B41-79D3-AB281B39A156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39" name="Group 32">
            <a:extLst>
              <a:ext uri="{FF2B5EF4-FFF2-40B4-BE49-F238E27FC236}">
                <a16:creationId xmlns:a16="http://schemas.microsoft.com/office/drawing/2014/main" id="{2FEA8D95-E2AC-6421-FEDA-DEC168D6B98A}"/>
              </a:ext>
            </a:extLst>
          </p:cNvPr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DD3654BB-6B2C-62B9-B067-98BF8BDFE1D6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22" name="TextBox 22"/>
          <p:cNvSpPr txBox="1"/>
          <p:nvPr/>
        </p:nvSpPr>
        <p:spPr>
          <a:xfrm>
            <a:off x="-138155" y="9660474"/>
            <a:ext cx="15354605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00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Zachodniopomorski Ośrodek Doradztwa Rolniczego w Barzkowicach</a:t>
            </a:r>
          </a:p>
        </p:txBody>
      </p:sp>
      <p:grpSp>
        <p:nvGrpSpPr>
          <p:cNvPr id="23" name="Group 23"/>
          <p:cNvGrpSpPr/>
          <p:nvPr/>
        </p:nvGrpSpPr>
        <p:grpSpPr>
          <a:xfrm>
            <a:off x="16171069" y="502606"/>
            <a:ext cx="1380039" cy="1278350"/>
            <a:chOff x="0" y="0"/>
            <a:chExt cx="1840052" cy="1704467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840103" cy="1704467"/>
            </a:xfrm>
            <a:custGeom>
              <a:avLst/>
              <a:gdLst/>
              <a:ahLst/>
              <a:cxnLst/>
              <a:rect l="l" t="t" r="r" b="b"/>
              <a:pathLst>
                <a:path w="1840103" h="1704467">
                  <a:moveTo>
                    <a:pt x="0" y="0"/>
                  </a:moveTo>
                  <a:lnTo>
                    <a:pt x="1840103" y="0"/>
                  </a:lnTo>
                  <a:lnTo>
                    <a:pt x="1840103" y="1704467"/>
                  </a:lnTo>
                  <a:lnTo>
                    <a:pt x="0" y="1704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210" r="2" b="-2209"/>
              </a:stretch>
            </a:blipFill>
          </p:spPr>
        </p:sp>
      </p:grpSp>
      <p:sp>
        <p:nvSpPr>
          <p:cNvPr id="41" name="TextBox 52">
            <a:extLst>
              <a:ext uri="{FF2B5EF4-FFF2-40B4-BE49-F238E27FC236}">
                <a16:creationId xmlns:a16="http://schemas.microsoft.com/office/drawing/2014/main" id="{A0A0640A-2F69-CB5D-16CE-92DDD043840C}"/>
              </a:ext>
            </a:extLst>
          </p:cNvPr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F17707C-0C34-E022-06A0-CCDE384D81C7}"/>
              </a:ext>
            </a:extLst>
          </p:cNvPr>
          <p:cNvSpPr txBox="1"/>
          <p:nvPr/>
        </p:nvSpPr>
        <p:spPr>
          <a:xfrm>
            <a:off x="736854" y="876300"/>
            <a:ext cx="13017245" cy="7771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l-PL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RODZAJE SZKÓD POWSTAŁYCH </a:t>
            </a:r>
            <a:endParaRPr lang="pl-P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l-PL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WYNIKU NIEKORZYSTNYCH WARUNKÓW ATMOSFERYCZNYCH (NWA)</a:t>
            </a:r>
            <a:endParaRPr lang="pl-P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l-PL" sz="20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l-PL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l-PL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W rozumieniu przepisów o ubezpieczeniu upraw rolnych i zwierząt gospodarskich szkody mogą być spowodowane przez: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065"/>
              </a:lnSpc>
              <a:buNone/>
            </a:pPr>
            <a:r>
              <a:rPr lang="pl-PL" sz="2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71700" lvl="4" indent="-342900">
              <a:lnSpc>
                <a:spcPts val="2065"/>
              </a:lnSpc>
              <a:buFont typeface="+mj-lt"/>
              <a:buAutoNum type="arabicPeriod"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powódź,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71700" lvl="4" indent="-342900">
              <a:lnSpc>
                <a:spcPts val="2065"/>
              </a:lnSpc>
              <a:buFont typeface="+mj-lt"/>
              <a:buAutoNum type="arabicPeriod"/>
              <a:tabLst>
                <a:tab pos="176530" algn="l"/>
              </a:tabLst>
            </a:pPr>
            <a:r>
              <a:rPr lang="pl-PL" sz="2400" kern="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huragan,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71700" lvl="4" indent="-342900" algn="just">
              <a:lnSpc>
                <a:spcPts val="2065"/>
              </a:lnSpc>
              <a:buFont typeface="+mj-lt"/>
              <a:buAutoNum type="arabicPeriod"/>
              <a:tabLst>
                <a:tab pos="176530" algn="l"/>
              </a:tabLst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piorun,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71700" lvl="4" indent="-342900" algn="just">
              <a:lnSpc>
                <a:spcPts val="2065"/>
              </a:lnSpc>
              <a:buFont typeface="+mj-lt"/>
              <a:buAutoNum type="arabicPeriod"/>
              <a:tabLst>
                <a:tab pos="176530" algn="l"/>
              </a:tabLst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suszę,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71700" lvl="4" indent="-342900" algn="just">
              <a:lnSpc>
                <a:spcPts val="2065"/>
              </a:lnSpc>
              <a:buFont typeface="+mj-lt"/>
              <a:buAutoNum type="arabicPeriod"/>
              <a:tabLst>
                <a:tab pos="176530" algn="l"/>
              </a:tabLst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ujemne skutki przezimowania,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71700" lvl="4" indent="-342900" algn="just">
              <a:lnSpc>
                <a:spcPts val="2065"/>
              </a:lnSpc>
              <a:buFont typeface="+mj-lt"/>
              <a:buAutoNum type="arabicPeriod"/>
              <a:tabLst>
                <a:tab pos="176530" algn="l"/>
              </a:tabLst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deszcz nawalny,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71700" lvl="4" indent="-342900" algn="just">
              <a:lnSpc>
                <a:spcPts val="2065"/>
              </a:lnSpc>
              <a:buFont typeface="+mj-lt"/>
              <a:buAutoNum type="arabicPeriod"/>
              <a:tabLst>
                <a:tab pos="176530" algn="l"/>
              </a:tabLst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obsunięcie się ziemi,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71700" lvl="4" indent="-342900" algn="just">
              <a:lnSpc>
                <a:spcPts val="2090"/>
              </a:lnSpc>
              <a:buFont typeface="+mj-lt"/>
              <a:buAutoNum type="arabicPeriod"/>
              <a:tabLst>
                <a:tab pos="176530" algn="l"/>
              </a:tabLst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grad,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71700" lvl="4" indent="-342900" algn="just">
              <a:lnSpc>
                <a:spcPts val="2090"/>
              </a:lnSpc>
              <a:buFont typeface="+mj-lt"/>
              <a:buAutoNum type="arabicPeriod"/>
              <a:tabLst>
                <a:tab pos="176530" algn="l"/>
              </a:tabLst>
            </a:pPr>
            <a:r>
              <a:rPr lang="pl-PL" sz="2400" kern="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lawinę.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3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3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Definicja w/w NWA określa ustawa z dnia 07 lipca 2005 r. o ubezpieczeniach upraw rolnych i zwierząt gospodarskich (Dz.U. z 2025 r. </a:t>
            </a:r>
            <a:r>
              <a:rPr lang="pl-PL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251).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8679C-8B81-2F04-E66E-B18A20C07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0">
            <a:extLst>
              <a:ext uri="{FF2B5EF4-FFF2-40B4-BE49-F238E27FC236}">
                <a16:creationId xmlns:a16="http://schemas.microsoft.com/office/drawing/2014/main" id="{64DDFDEC-88A0-CB8F-D56C-94E0BCDD216D}"/>
              </a:ext>
            </a:extLst>
          </p:cNvPr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F5BF4C33-5FE0-9FED-CC9E-F6139E35B4F0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31" name="Group 22">
            <a:extLst>
              <a:ext uri="{FF2B5EF4-FFF2-40B4-BE49-F238E27FC236}">
                <a16:creationId xmlns:a16="http://schemas.microsoft.com/office/drawing/2014/main" id="{2CD94BD7-12CB-1A58-D650-671C7CDC0683}"/>
              </a:ext>
            </a:extLst>
          </p:cNvPr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A140B1D5-8598-6DF1-3E6E-AE41D2F05EA4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33" name="Group 24">
            <a:extLst>
              <a:ext uri="{FF2B5EF4-FFF2-40B4-BE49-F238E27FC236}">
                <a16:creationId xmlns:a16="http://schemas.microsoft.com/office/drawing/2014/main" id="{CF892211-26BF-0515-E26F-A691792BDDF7}"/>
              </a:ext>
            </a:extLst>
          </p:cNvPr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8741B3DA-CDD8-630E-F223-8387B0956012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1EC1F815-E0A4-F73D-A4D9-38F867E5CFA3}"/>
              </a:ext>
            </a:extLst>
          </p:cNvPr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58B95BBB-5ED0-53A4-641F-ABC33527ADED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37" name="Group 30">
            <a:extLst>
              <a:ext uri="{FF2B5EF4-FFF2-40B4-BE49-F238E27FC236}">
                <a16:creationId xmlns:a16="http://schemas.microsoft.com/office/drawing/2014/main" id="{C4179D69-2E53-4339-B39E-560739C525C8}"/>
              </a:ext>
            </a:extLst>
          </p:cNvPr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B11C11A1-87C4-AACC-75B5-633432DEBB69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39" name="Group 32">
            <a:extLst>
              <a:ext uri="{FF2B5EF4-FFF2-40B4-BE49-F238E27FC236}">
                <a16:creationId xmlns:a16="http://schemas.microsoft.com/office/drawing/2014/main" id="{4DFA84C5-BDFF-DF4B-959C-2DFB4CE6E0AF}"/>
              </a:ext>
            </a:extLst>
          </p:cNvPr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AB88A99C-35D6-33BC-E889-64A1CEFA05FB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7129E371-DB86-F2C5-2C0F-6022FDBC98D2}"/>
              </a:ext>
            </a:extLst>
          </p:cNvPr>
          <p:cNvSpPr txBox="1"/>
          <p:nvPr/>
        </p:nvSpPr>
        <p:spPr>
          <a:xfrm>
            <a:off x="-138155" y="9660474"/>
            <a:ext cx="15354605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00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Zachodniopomorski Ośrodek Doradztwa Rolniczego w Barzkowicach</a:t>
            </a:r>
          </a:p>
        </p:txBody>
      </p:sp>
      <p:grpSp>
        <p:nvGrpSpPr>
          <p:cNvPr id="23" name="Group 23">
            <a:extLst>
              <a:ext uri="{FF2B5EF4-FFF2-40B4-BE49-F238E27FC236}">
                <a16:creationId xmlns:a16="http://schemas.microsoft.com/office/drawing/2014/main" id="{94077150-223F-1ECF-EB43-08BE4679B885}"/>
              </a:ext>
            </a:extLst>
          </p:cNvPr>
          <p:cNvGrpSpPr/>
          <p:nvPr/>
        </p:nvGrpSpPr>
        <p:grpSpPr>
          <a:xfrm>
            <a:off x="16171069" y="502606"/>
            <a:ext cx="1380039" cy="1278350"/>
            <a:chOff x="0" y="0"/>
            <a:chExt cx="1840052" cy="1704467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E18F91F3-6E47-07C8-8B55-AFB22716FFA5}"/>
                </a:ext>
              </a:extLst>
            </p:cNvPr>
            <p:cNvSpPr/>
            <p:nvPr/>
          </p:nvSpPr>
          <p:spPr>
            <a:xfrm>
              <a:off x="0" y="0"/>
              <a:ext cx="1840103" cy="1704467"/>
            </a:xfrm>
            <a:custGeom>
              <a:avLst/>
              <a:gdLst/>
              <a:ahLst/>
              <a:cxnLst/>
              <a:rect l="l" t="t" r="r" b="b"/>
              <a:pathLst>
                <a:path w="1840103" h="1704467">
                  <a:moveTo>
                    <a:pt x="0" y="0"/>
                  </a:moveTo>
                  <a:lnTo>
                    <a:pt x="1840103" y="0"/>
                  </a:lnTo>
                  <a:lnTo>
                    <a:pt x="1840103" y="1704467"/>
                  </a:lnTo>
                  <a:lnTo>
                    <a:pt x="0" y="1704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210" r="2" b="-2209"/>
              </a:stretch>
            </a:blipFill>
          </p:spPr>
        </p:sp>
      </p:grpSp>
      <p:sp>
        <p:nvSpPr>
          <p:cNvPr id="41" name="TextBox 52">
            <a:extLst>
              <a:ext uri="{FF2B5EF4-FFF2-40B4-BE49-F238E27FC236}">
                <a16:creationId xmlns:a16="http://schemas.microsoft.com/office/drawing/2014/main" id="{8AAAA9DA-D9E5-A0F8-3381-AE64AB83458D}"/>
              </a:ext>
            </a:extLst>
          </p:cNvPr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FEEA23E-9EA6-60EC-4DAA-48F5A4B045EA}"/>
              </a:ext>
            </a:extLst>
          </p:cNvPr>
          <p:cNvSpPr txBox="1"/>
          <p:nvPr/>
        </p:nvSpPr>
        <p:spPr>
          <a:xfrm>
            <a:off x="647395" y="1866899"/>
            <a:ext cx="15354605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l-PL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WARUNKOWOŚĆ  SZACOWANIA  SZKÓD</a:t>
            </a:r>
          </a:p>
          <a:p>
            <a:pPr algn="ctr">
              <a:buNone/>
            </a:pPr>
            <a:endParaRPr lang="pl-PL" sz="2000" b="1" kern="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Warunkiem oszacowania szkód przez </a:t>
            </a:r>
            <a:r>
              <a:rPr lang="pl-PL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omisję powołaną przez Wojewodę, klęsk takich jak wymienione wcześniej jest złożenie wniosku o szacowanie szkód wraz ze zgodą na przetwarzanie danych osobowych podanych we wniosku, które są niezbędne do przetwarzania przy oszacowaniu szkód.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Producent rolny składając wniosek o szacowanie szkód zobowiązany jest do określenia na piśmie czy już wnioskował albo będzie wnioskował w roku bieżącym o oszacowanie szkód w uprawach rolnych spowodowanych wystąpieniem suszy.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Podanie nie prawidłowych danych we wniosku przez producenta rolnego i ujęcie ich w protokole może powodować wydłużenie terminu otrzymania przez producenta protokołu a dalej również utrudnienia w uzyskaniu pomocy.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81537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57A87-E2D2-F8B5-D139-D48716350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0">
            <a:extLst>
              <a:ext uri="{FF2B5EF4-FFF2-40B4-BE49-F238E27FC236}">
                <a16:creationId xmlns:a16="http://schemas.microsoft.com/office/drawing/2014/main" id="{919A78F3-AF4A-7DA3-377F-6ED6A2C22E83}"/>
              </a:ext>
            </a:extLst>
          </p:cNvPr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954584D2-F83D-4AD6-6406-1553BCB326AD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31" name="Group 22">
            <a:extLst>
              <a:ext uri="{FF2B5EF4-FFF2-40B4-BE49-F238E27FC236}">
                <a16:creationId xmlns:a16="http://schemas.microsoft.com/office/drawing/2014/main" id="{19D93E33-E88E-6AB4-9BD7-01E0FFC7F66E}"/>
              </a:ext>
            </a:extLst>
          </p:cNvPr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104C6CE0-C530-0A6B-BAFC-C29B7096D78F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33" name="Group 24">
            <a:extLst>
              <a:ext uri="{FF2B5EF4-FFF2-40B4-BE49-F238E27FC236}">
                <a16:creationId xmlns:a16="http://schemas.microsoft.com/office/drawing/2014/main" id="{119626A2-0821-0547-EA04-84C0CCCDC200}"/>
              </a:ext>
            </a:extLst>
          </p:cNvPr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28EE356B-6ED3-EFD5-8C0C-219936488789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5020066-6BAF-9E97-8B2E-01E2CE7D3DDA}"/>
              </a:ext>
            </a:extLst>
          </p:cNvPr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2BF745CB-B2A5-9051-EF89-F9D315D4A865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37" name="Group 30">
            <a:extLst>
              <a:ext uri="{FF2B5EF4-FFF2-40B4-BE49-F238E27FC236}">
                <a16:creationId xmlns:a16="http://schemas.microsoft.com/office/drawing/2014/main" id="{C8D240DC-5CC9-16C0-79B4-BB34AAFB5E3F}"/>
              </a:ext>
            </a:extLst>
          </p:cNvPr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6E524F71-0076-A90E-33FC-118D8AAA6B37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39" name="Group 32">
            <a:extLst>
              <a:ext uri="{FF2B5EF4-FFF2-40B4-BE49-F238E27FC236}">
                <a16:creationId xmlns:a16="http://schemas.microsoft.com/office/drawing/2014/main" id="{AC6CF58E-F097-38B0-67A5-5B3B61CD4130}"/>
              </a:ext>
            </a:extLst>
          </p:cNvPr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DFBFCD9C-E7DF-2447-6B17-5D8F4185901D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814E1743-0297-4532-E5F0-C4AE9F51ECC9}"/>
              </a:ext>
            </a:extLst>
          </p:cNvPr>
          <p:cNvSpPr txBox="1"/>
          <p:nvPr/>
        </p:nvSpPr>
        <p:spPr>
          <a:xfrm>
            <a:off x="-138155" y="9660474"/>
            <a:ext cx="15354605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00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Zachodniopomorski Ośrodek Doradztwa Rolniczego w Barzkowicach</a:t>
            </a:r>
          </a:p>
        </p:txBody>
      </p:sp>
      <p:grpSp>
        <p:nvGrpSpPr>
          <p:cNvPr id="23" name="Group 23">
            <a:extLst>
              <a:ext uri="{FF2B5EF4-FFF2-40B4-BE49-F238E27FC236}">
                <a16:creationId xmlns:a16="http://schemas.microsoft.com/office/drawing/2014/main" id="{13C71866-DA35-DB13-0114-925F028F64FE}"/>
              </a:ext>
            </a:extLst>
          </p:cNvPr>
          <p:cNvGrpSpPr/>
          <p:nvPr/>
        </p:nvGrpSpPr>
        <p:grpSpPr>
          <a:xfrm>
            <a:off x="16171069" y="502606"/>
            <a:ext cx="1380039" cy="1278350"/>
            <a:chOff x="0" y="0"/>
            <a:chExt cx="1840052" cy="1704467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88A507FB-8C13-8A7C-4B60-E85A2233264B}"/>
                </a:ext>
              </a:extLst>
            </p:cNvPr>
            <p:cNvSpPr/>
            <p:nvPr/>
          </p:nvSpPr>
          <p:spPr>
            <a:xfrm>
              <a:off x="0" y="0"/>
              <a:ext cx="1840103" cy="1704467"/>
            </a:xfrm>
            <a:custGeom>
              <a:avLst/>
              <a:gdLst/>
              <a:ahLst/>
              <a:cxnLst/>
              <a:rect l="l" t="t" r="r" b="b"/>
              <a:pathLst>
                <a:path w="1840103" h="1704467">
                  <a:moveTo>
                    <a:pt x="0" y="0"/>
                  </a:moveTo>
                  <a:lnTo>
                    <a:pt x="1840103" y="0"/>
                  </a:lnTo>
                  <a:lnTo>
                    <a:pt x="1840103" y="1704467"/>
                  </a:lnTo>
                  <a:lnTo>
                    <a:pt x="0" y="1704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210" r="2" b="-2209"/>
              </a:stretch>
            </a:blipFill>
          </p:spPr>
        </p:sp>
      </p:grpSp>
      <p:sp>
        <p:nvSpPr>
          <p:cNvPr id="41" name="TextBox 52">
            <a:extLst>
              <a:ext uri="{FF2B5EF4-FFF2-40B4-BE49-F238E27FC236}">
                <a16:creationId xmlns:a16="http://schemas.microsoft.com/office/drawing/2014/main" id="{6110A2C8-6B7A-F053-1CA5-CED54D1E65DD}"/>
              </a:ext>
            </a:extLst>
          </p:cNvPr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A59414A-B94C-29FB-514B-FD8507A5871E}"/>
              </a:ext>
            </a:extLst>
          </p:cNvPr>
          <p:cNvSpPr txBox="1"/>
          <p:nvPr/>
        </p:nvSpPr>
        <p:spPr>
          <a:xfrm>
            <a:off x="914400" y="2156899"/>
            <a:ext cx="14173200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l-PL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REGULACJE   USTAWOWE</a:t>
            </a:r>
            <a:endParaRPr lang="pl-P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Wojewoda powołuje komisję do szacowania szkód powstałych w gospodarstwach rolnych i działach specjalnych produkcji rolnej w wyniku wystąpienia niekorzystnych zjawisk atmosferycznych. Zarządzenie to nie określa jednak liczby komisji, które mogą zostać powołane na terenie jednej gminy. 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Wytyczne dla Komisji powołanych przez Wojewodę dotyczące ogólnych zasad szacowania szkód w gospodarstwach rolnych i działach specjalnych produkcji rolnej, w których wystąpiły szkody spowodowane przez rodzaje klęsk wymienione wcześniej określa Zarządzenie nr 277/2025 z dnia 13 sierpnia 2025 r. w chwili obecnej prowadzona jest jego aktualizacja ze względu na możliwe zmiany osobowe w Zachodniopomorskiej Izbie Rolniczej wśród pracowników Urzędów Gmin jak i wśród pracowników Zachodniopomorskiego Ośrodka Doradztwa Rolniczego.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Nadrzędnym dokumentem stanowiącym w kwestii komisji klęskowych jest Rozporządzenie Rady Ministrów z dnia 27 stycznia 2015 r. w sprawie szczegółowego zakresu i sposobów realizacji niektórych zadań Agencji Restrukturyzacji i Modernizacji Rolnictwa (Dz.U. poz. 187 ze zm.) 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rodzaje niekorzystnych zjawisk atmosferycznych określa natomiast ustawa z dnia 7 lipca 2005 r. o ubezpieczeniach upraw rolnych i zwierząt gospodarskich (Dz. U. z 2025 r., poz. 251).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1800" kern="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kern="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12304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93012-C79D-3811-AFCA-3DC08C49F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0">
            <a:extLst>
              <a:ext uri="{FF2B5EF4-FFF2-40B4-BE49-F238E27FC236}">
                <a16:creationId xmlns:a16="http://schemas.microsoft.com/office/drawing/2014/main" id="{66AA263F-3BB9-4F02-EE30-1364C94BC1A4}"/>
              </a:ext>
            </a:extLst>
          </p:cNvPr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681A53B6-0006-9B13-F659-2696851B9299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31" name="Group 22">
            <a:extLst>
              <a:ext uri="{FF2B5EF4-FFF2-40B4-BE49-F238E27FC236}">
                <a16:creationId xmlns:a16="http://schemas.microsoft.com/office/drawing/2014/main" id="{3FC1A728-A107-DCAF-03F8-FA6D16BEEFCF}"/>
              </a:ext>
            </a:extLst>
          </p:cNvPr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E2A3D745-5775-83EE-0E5B-B66631A92F88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33" name="Group 24">
            <a:extLst>
              <a:ext uri="{FF2B5EF4-FFF2-40B4-BE49-F238E27FC236}">
                <a16:creationId xmlns:a16="http://schemas.microsoft.com/office/drawing/2014/main" id="{129A3A53-F150-2281-A514-144D98C41531}"/>
              </a:ext>
            </a:extLst>
          </p:cNvPr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6AEDCDE4-54AF-278E-1DE2-1AC574899BDA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E4483010-4971-FDF1-8285-1B51FF8CAAAF}"/>
              </a:ext>
            </a:extLst>
          </p:cNvPr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D8019523-E74D-48C4-333C-11306350DB22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37" name="Group 30">
            <a:extLst>
              <a:ext uri="{FF2B5EF4-FFF2-40B4-BE49-F238E27FC236}">
                <a16:creationId xmlns:a16="http://schemas.microsoft.com/office/drawing/2014/main" id="{4D328DA7-3DE2-DCC8-470E-CD17BBC28BE6}"/>
              </a:ext>
            </a:extLst>
          </p:cNvPr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D53090DC-6CD5-D3B5-DFAF-5085C8B1334C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39" name="Group 32">
            <a:extLst>
              <a:ext uri="{FF2B5EF4-FFF2-40B4-BE49-F238E27FC236}">
                <a16:creationId xmlns:a16="http://schemas.microsoft.com/office/drawing/2014/main" id="{3A249C3F-B538-E7F7-EDE4-3468B9E89E21}"/>
              </a:ext>
            </a:extLst>
          </p:cNvPr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685716E8-13E9-053D-09F5-F35EC6AC80E8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15EFF469-8388-04D7-9876-F4E90D7D23B4}"/>
              </a:ext>
            </a:extLst>
          </p:cNvPr>
          <p:cNvSpPr txBox="1"/>
          <p:nvPr/>
        </p:nvSpPr>
        <p:spPr>
          <a:xfrm>
            <a:off x="-138155" y="9660474"/>
            <a:ext cx="15354605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00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Zachodniopomorski Ośrodek Doradztwa Rolniczego w Barzkowicach</a:t>
            </a:r>
          </a:p>
        </p:txBody>
      </p:sp>
      <p:grpSp>
        <p:nvGrpSpPr>
          <p:cNvPr id="23" name="Group 23">
            <a:extLst>
              <a:ext uri="{FF2B5EF4-FFF2-40B4-BE49-F238E27FC236}">
                <a16:creationId xmlns:a16="http://schemas.microsoft.com/office/drawing/2014/main" id="{1FBBAE98-FA11-BC58-6012-BCA2CF8F5A73}"/>
              </a:ext>
            </a:extLst>
          </p:cNvPr>
          <p:cNvGrpSpPr/>
          <p:nvPr/>
        </p:nvGrpSpPr>
        <p:grpSpPr>
          <a:xfrm>
            <a:off x="16171069" y="502606"/>
            <a:ext cx="1380039" cy="1278350"/>
            <a:chOff x="0" y="0"/>
            <a:chExt cx="1840052" cy="1704467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D6D8A5AB-27D7-A444-3BEA-8AC0DFA1F60F}"/>
                </a:ext>
              </a:extLst>
            </p:cNvPr>
            <p:cNvSpPr/>
            <p:nvPr/>
          </p:nvSpPr>
          <p:spPr>
            <a:xfrm>
              <a:off x="0" y="0"/>
              <a:ext cx="1840103" cy="1704467"/>
            </a:xfrm>
            <a:custGeom>
              <a:avLst/>
              <a:gdLst/>
              <a:ahLst/>
              <a:cxnLst/>
              <a:rect l="l" t="t" r="r" b="b"/>
              <a:pathLst>
                <a:path w="1840103" h="1704467">
                  <a:moveTo>
                    <a:pt x="0" y="0"/>
                  </a:moveTo>
                  <a:lnTo>
                    <a:pt x="1840103" y="0"/>
                  </a:lnTo>
                  <a:lnTo>
                    <a:pt x="1840103" y="1704467"/>
                  </a:lnTo>
                  <a:lnTo>
                    <a:pt x="0" y="1704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210" r="2" b="-2209"/>
              </a:stretch>
            </a:blipFill>
          </p:spPr>
        </p:sp>
      </p:grpSp>
      <p:sp>
        <p:nvSpPr>
          <p:cNvPr id="41" name="TextBox 52">
            <a:extLst>
              <a:ext uri="{FF2B5EF4-FFF2-40B4-BE49-F238E27FC236}">
                <a16:creationId xmlns:a16="http://schemas.microsoft.com/office/drawing/2014/main" id="{A737BBCB-3C1B-D6C4-02A9-AFDEB01EC03B}"/>
              </a:ext>
            </a:extLst>
          </p:cNvPr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EDEC2F7-E075-728E-3D11-0875B6691660}"/>
              </a:ext>
            </a:extLst>
          </p:cNvPr>
          <p:cNvSpPr txBox="1"/>
          <p:nvPr/>
        </p:nvSpPr>
        <p:spPr>
          <a:xfrm>
            <a:off x="457200" y="1104900"/>
            <a:ext cx="15457129" cy="7879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l-PL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FORMY POMOCY POSZKODOWANYM </a:t>
            </a:r>
            <a:endParaRPr lang="pl-P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400" kern="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400" kern="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None/>
              <a:tabLst>
                <a:tab pos="457200" algn="l"/>
              </a:tabLst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Producenci rolni poszkodowani w wyniku  niekorzystnych zjawisk atmosferycznych, w tym suszy mogą ubiegać się o: </a:t>
            </a:r>
          </a:p>
          <a:p>
            <a:pPr marL="342900" lvl="0" indent="-342900" algn="just" fontAlgn="base">
              <a:buNone/>
              <a:tabLst>
                <a:tab pos="457200" algn="l"/>
              </a:tabLst>
            </a:pPr>
            <a:endParaRPr lang="pl-PL" sz="2400" kern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None/>
              <a:tabLst>
                <a:tab pos="457200" algn="l"/>
              </a:tabLst>
            </a:pPr>
            <a:r>
              <a:rPr lang="pl-PL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		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kredyt preferencyjny zarówno obrotowy na wznowienie produkcji w gospodarstwach rolnych i działach specjalnych produkcji rolnej jak i na odtworzenie środków trwałych zgodnie z rozporządzeniem Rady Ministrów z dnia 27 stycznia 2015 r. w sprawie szczegółowego zakresu i sposobów realizacji niektórych zadań Agencji Restrukturyzacji i Modernizacji Rolnictwa. Jednym z warunków ubiegania się o ten kredyt jest dołączenie do wniosku protokołu oszacowania szkód,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buNone/>
            </a:pPr>
            <a:r>
              <a:rPr lang="pl-PL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buNone/>
              <a:tabLst>
                <a:tab pos="457200" algn="l"/>
              </a:tabLst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		udzielenie przez Prezesa Kasy Rolniczego Ubezpieczenia Społecznego, na indywidualny wniosek rolnika, który poniósł szkody spowodowane przez niekorzystne zjawiska atmosferyczne na podstawie ustawy z dnia 20 grudnia 1990 r. o ubezpieczeniu społecznym rolników pomocy w opłaceniu bieżących składek na ubezpieczenie społeczne oraz regulowaniu zaległości z tego tytułu w formie odroczenia terminu płatności składek i  rozłożenia ich na dogodne raty, a także umorzenie w całości lub w części bieżących składek,</a:t>
            </a:r>
            <a:br>
              <a:rPr lang="pl-PL" sz="2400" kern="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kern="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66675" lvl="0" indent="-342900" algn="just" fontAlgn="base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	zastosowanie przez Krajowy Ośrodek Wsparcia Rolnictwa na podstawie ustawy z dnia 19  października 1991 r. o gospodarowaniu nieruchomościami rolnymi Skarbu Państwa odroczenia i rozłożenia na raty płatności z tytułu umów sprzedaży i dzierżawy nieruchomości Zasobu Własności Rolnej Skarbu Państwa oraz ulg w opłatach czynszu, a  także umorzenia raty płatności czynszu z tytułu umów dzierżawy, na indywidualny wniosek producenta rolnego, w którego gospodarstwie rolnym lub dziale specjalnym produkcji rolnej powstały szkody,</a:t>
            </a:r>
            <a:r>
              <a:rPr lang="pl-PL" sz="2400" kern="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buNone/>
            </a:pPr>
            <a:r>
              <a:rPr lang="pl-PL" sz="1800" kern="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38318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E0CA6-E0E6-A2F9-C7BF-AC03E50B3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0">
            <a:extLst>
              <a:ext uri="{FF2B5EF4-FFF2-40B4-BE49-F238E27FC236}">
                <a16:creationId xmlns:a16="http://schemas.microsoft.com/office/drawing/2014/main" id="{19A3E351-0BC8-CBA5-2AEA-F1928D5F3F2E}"/>
              </a:ext>
            </a:extLst>
          </p:cNvPr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E1338181-ABDF-E4F0-1B68-28199611DCC9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31" name="Group 22">
            <a:extLst>
              <a:ext uri="{FF2B5EF4-FFF2-40B4-BE49-F238E27FC236}">
                <a16:creationId xmlns:a16="http://schemas.microsoft.com/office/drawing/2014/main" id="{24653367-2465-6EA0-A746-C2F23DEA6F88}"/>
              </a:ext>
            </a:extLst>
          </p:cNvPr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25B9CACC-49DD-94C1-D36D-ED46DC2206DA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33" name="Group 24">
            <a:extLst>
              <a:ext uri="{FF2B5EF4-FFF2-40B4-BE49-F238E27FC236}">
                <a16:creationId xmlns:a16="http://schemas.microsoft.com/office/drawing/2014/main" id="{0852593D-3D91-5142-1741-21FE07F4636F}"/>
              </a:ext>
            </a:extLst>
          </p:cNvPr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8C2539DA-60BD-D04B-747A-5E373CAF542C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012B4F8-6B6F-C8FD-70AA-0CC383B12197}"/>
              </a:ext>
            </a:extLst>
          </p:cNvPr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74124926-EB54-AA00-A9FB-B4AFEC8DDF03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37" name="Group 30">
            <a:extLst>
              <a:ext uri="{FF2B5EF4-FFF2-40B4-BE49-F238E27FC236}">
                <a16:creationId xmlns:a16="http://schemas.microsoft.com/office/drawing/2014/main" id="{579D3465-8355-40A5-16B0-3AF2C742A241}"/>
              </a:ext>
            </a:extLst>
          </p:cNvPr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0747A72C-F2D0-6918-69BE-71971B739733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39" name="Group 32">
            <a:extLst>
              <a:ext uri="{FF2B5EF4-FFF2-40B4-BE49-F238E27FC236}">
                <a16:creationId xmlns:a16="http://schemas.microsoft.com/office/drawing/2014/main" id="{2B09A006-FA3D-069F-3FF5-07702065A334}"/>
              </a:ext>
            </a:extLst>
          </p:cNvPr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1F92352C-6D18-3057-7D9E-F4EAA7C12365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946343B1-B622-A6AF-41E4-06200CC5B4E1}"/>
              </a:ext>
            </a:extLst>
          </p:cNvPr>
          <p:cNvSpPr txBox="1"/>
          <p:nvPr/>
        </p:nvSpPr>
        <p:spPr>
          <a:xfrm>
            <a:off x="-138155" y="9660474"/>
            <a:ext cx="15354605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00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Zachodniopomorski Ośrodek Doradztwa Rolniczego w Barzkowicach</a:t>
            </a:r>
          </a:p>
        </p:txBody>
      </p:sp>
      <p:grpSp>
        <p:nvGrpSpPr>
          <p:cNvPr id="23" name="Group 23">
            <a:extLst>
              <a:ext uri="{FF2B5EF4-FFF2-40B4-BE49-F238E27FC236}">
                <a16:creationId xmlns:a16="http://schemas.microsoft.com/office/drawing/2014/main" id="{68B34EEE-976B-9977-DCBD-E4F6E4930EFC}"/>
              </a:ext>
            </a:extLst>
          </p:cNvPr>
          <p:cNvGrpSpPr/>
          <p:nvPr/>
        </p:nvGrpSpPr>
        <p:grpSpPr>
          <a:xfrm>
            <a:off x="16171069" y="502606"/>
            <a:ext cx="1380039" cy="1278350"/>
            <a:chOff x="0" y="0"/>
            <a:chExt cx="1840052" cy="1704467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D362C349-6987-FA67-CA3A-726024BB1C06}"/>
                </a:ext>
              </a:extLst>
            </p:cNvPr>
            <p:cNvSpPr/>
            <p:nvPr/>
          </p:nvSpPr>
          <p:spPr>
            <a:xfrm>
              <a:off x="0" y="0"/>
              <a:ext cx="1840103" cy="1704467"/>
            </a:xfrm>
            <a:custGeom>
              <a:avLst/>
              <a:gdLst/>
              <a:ahLst/>
              <a:cxnLst/>
              <a:rect l="l" t="t" r="r" b="b"/>
              <a:pathLst>
                <a:path w="1840103" h="1704467">
                  <a:moveTo>
                    <a:pt x="0" y="0"/>
                  </a:moveTo>
                  <a:lnTo>
                    <a:pt x="1840103" y="0"/>
                  </a:lnTo>
                  <a:lnTo>
                    <a:pt x="1840103" y="1704467"/>
                  </a:lnTo>
                  <a:lnTo>
                    <a:pt x="0" y="1704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210" r="2" b="-2209"/>
              </a:stretch>
            </a:blipFill>
          </p:spPr>
        </p:sp>
      </p:grpSp>
      <p:sp>
        <p:nvSpPr>
          <p:cNvPr id="41" name="TextBox 52">
            <a:extLst>
              <a:ext uri="{FF2B5EF4-FFF2-40B4-BE49-F238E27FC236}">
                <a16:creationId xmlns:a16="http://schemas.microsoft.com/office/drawing/2014/main" id="{774714F4-73CA-C7AB-1299-B537D214682A}"/>
              </a:ext>
            </a:extLst>
          </p:cNvPr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93AC437-0429-F554-5B87-9B2E4C64ADCC}"/>
              </a:ext>
            </a:extLst>
          </p:cNvPr>
          <p:cNvSpPr txBox="1"/>
          <p:nvPr/>
        </p:nvSpPr>
        <p:spPr>
          <a:xfrm>
            <a:off x="914400" y="2288652"/>
            <a:ext cx="1463833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fontAlgn="base">
              <a:buNone/>
              <a:tabLst>
                <a:tab pos="457200" algn="l"/>
              </a:tabLst>
            </a:pPr>
            <a:r>
              <a:rPr lang="pl-PL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	udzielenie na podstawie ustawy z dnia 29 sierpnia 1997 r. - Ordynacja podatkowa przez wójtów, </a:t>
            </a:r>
          </a:p>
          <a:p>
            <a:pPr marL="342900" lvl="0" indent="-342900" fontAlgn="base">
              <a:buNone/>
              <a:tabLst>
                <a:tab pos="457200" algn="l"/>
              </a:tabLst>
            </a:pPr>
            <a:r>
              <a:rPr lang="pl-PL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burmistrzów lub prezydentów miast ulg w podatku rolnym, na indywidualny wniosek producenta rolnego. </a:t>
            </a:r>
            <a:endParaRPr lang="pl-PL" sz="2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buNone/>
            </a:pPr>
            <a:r>
              <a:rPr lang="pl-PL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buNone/>
              <a:tabLst>
                <a:tab pos="457200" algn="l"/>
              </a:tabLst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	pomoc w spłacie zobowiązań wobec Kasy Rolniczego Ubezpieczenia Społecznego, gminy oraz Krajowego 	Ośrodek Wsparcia Rolnictwa jest udzielana w formule pomocy de </a:t>
            </a:r>
            <a:r>
              <a:rPr lang="pl-PL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minimis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buNone/>
            </a:pPr>
            <a:r>
              <a:rPr lang="pl-PL" sz="2400" kern="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Niezależnie od powyższych programów, w sytuacji wystąpienia niekorzystnych zjawisk atmosferycznych o szerokiej skali, może być uruchomiona dodatkowa pomoc w formie dotacji dla producentów rolnych po oszacowaniu szkód w gospodarstwach rolnych.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Decyzja o uruchomieniu dodatkowego programu pomocy jest każdorazowo podejmowana przez Radę Ministrów.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08440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987D5-2B52-9272-F1F0-6780EAABC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0">
            <a:extLst>
              <a:ext uri="{FF2B5EF4-FFF2-40B4-BE49-F238E27FC236}">
                <a16:creationId xmlns:a16="http://schemas.microsoft.com/office/drawing/2014/main" id="{A5C12946-F626-0314-AF9C-6CED168005D5}"/>
              </a:ext>
            </a:extLst>
          </p:cNvPr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5529A161-8A8F-BA01-23FD-A63E8D7C265D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31" name="Group 22">
            <a:extLst>
              <a:ext uri="{FF2B5EF4-FFF2-40B4-BE49-F238E27FC236}">
                <a16:creationId xmlns:a16="http://schemas.microsoft.com/office/drawing/2014/main" id="{D76DA878-3DBC-984D-D505-5772704BB84B}"/>
              </a:ext>
            </a:extLst>
          </p:cNvPr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E0819970-395F-C3CA-A914-695DC7F05FE3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33" name="Group 24">
            <a:extLst>
              <a:ext uri="{FF2B5EF4-FFF2-40B4-BE49-F238E27FC236}">
                <a16:creationId xmlns:a16="http://schemas.microsoft.com/office/drawing/2014/main" id="{3DC612CE-FB24-7BFD-9B71-7E914627521D}"/>
              </a:ext>
            </a:extLst>
          </p:cNvPr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AF610BEB-9881-5CDC-FC16-75C54DCF8209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068C3B11-BD92-6B0E-DF58-FA69B89A06C0}"/>
              </a:ext>
            </a:extLst>
          </p:cNvPr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51CE190B-7286-F276-453A-FA5BFB01BE54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37" name="Group 30">
            <a:extLst>
              <a:ext uri="{FF2B5EF4-FFF2-40B4-BE49-F238E27FC236}">
                <a16:creationId xmlns:a16="http://schemas.microsoft.com/office/drawing/2014/main" id="{DC136DCE-BD0C-F52F-450A-73C1B504CA2A}"/>
              </a:ext>
            </a:extLst>
          </p:cNvPr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6877709D-C726-A87D-6868-EF2D09BF3E6F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39" name="Group 32">
            <a:extLst>
              <a:ext uri="{FF2B5EF4-FFF2-40B4-BE49-F238E27FC236}">
                <a16:creationId xmlns:a16="http://schemas.microsoft.com/office/drawing/2014/main" id="{AE1E5053-288A-670D-3700-286E98B35413}"/>
              </a:ext>
            </a:extLst>
          </p:cNvPr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F37A6903-3C3F-FC02-43E2-E10CA8C5C254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C3A6E02B-55C7-8CA0-D890-853937BE3841}"/>
              </a:ext>
            </a:extLst>
          </p:cNvPr>
          <p:cNvSpPr txBox="1"/>
          <p:nvPr/>
        </p:nvSpPr>
        <p:spPr>
          <a:xfrm>
            <a:off x="-138155" y="9660474"/>
            <a:ext cx="15354605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00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Zachodniopomorski Ośrodek Doradztwa Rolniczego w Barzkowicach</a:t>
            </a:r>
          </a:p>
        </p:txBody>
      </p:sp>
      <p:grpSp>
        <p:nvGrpSpPr>
          <p:cNvPr id="23" name="Group 23">
            <a:extLst>
              <a:ext uri="{FF2B5EF4-FFF2-40B4-BE49-F238E27FC236}">
                <a16:creationId xmlns:a16="http://schemas.microsoft.com/office/drawing/2014/main" id="{C48FB345-FE88-A2D0-E263-735EC25A8426}"/>
              </a:ext>
            </a:extLst>
          </p:cNvPr>
          <p:cNvGrpSpPr/>
          <p:nvPr/>
        </p:nvGrpSpPr>
        <p:grpSpPr>
          <a:xfrm>
            <a:off x="16171069" y="502606"/>
            <a:ext cx="1380039" cy="1278350"/>
            <a:chOff x="0" y="0"/>
            <a:chExt cx="1840052" cy="1704467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96E35C31-A9E0-0C6F-A642-A78499FC52CF}"/>
                </a:ext>
              </a:extLst>
            </p:cNvPr>
            <p:cNvSpPr/>
            <p:nvPr/>
          </p:nvSpPr>
          <p:spPr>
            <a:xfrm>
              <a:off x="0" y="0"/>
              <a:ext cx="1840103" cy="1704467"/>
            </a:xfrm>
            <a:custGeom>
              <a:avLst/>
              <a:gdLst/>
              <a:ahLst/>
              <a:cxnLst/>
              <a:rect l="l" t="t" r="r" b="b"/>
              <a:pathLst>
                <a:path w="1840103" h="1704467">
                  <a:moveTo>
                    <a:pt x="0" y="0"/>
                  </a:moveTo>
                  <a:lnTo>
                    <a:pt x="1840103" y="0"/>
                  </a:lnTo>
                  <a:lnTo>
                    <a:pt x="1840103" y="1704467"/>
                  </a:lnTo>
                  <a:lnTo>
                    <a:pt x="0" y="1704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210" r="2" b="-2209"/>
              </a:stretch>
            </a:blipFill>
          </p:spPr>
        </p:sp>
      </p:grpSp>
      <p:sp>
        <p:nvSpPr>
          <p:cNvPr id="41" name="TextBox 52">
            <a:extLst>
              <a:ext uri="{FF2B5EF4-FFF2-40B4-BE49-F238E27FC236}">
                <a16:creationId xmlns:a16="http://schemas.microsoft.com/office/drawing/2014/main" id="{5D48C712-19DB-8297-B345-5600738F4006}"/>
              </a:ext>
            </a:extLst>
          </p:cNvPr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D2C1CC3-F816-ECE0-A789-219D7BA55DC6}"/>
              </a:ext>
            </a:extLst>
          </p:cNvPr>
          <p:cNvSpPr txBox="1"/>
          <p:nvPr/>
        </p:nvSpPr>
        <p:spPr>
          <a:xfrm>
            <a:off x="736854" y="589384"/>
            <a:ext cx="14122146" cy="9664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l-PL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SKŁAD KOMISJI</a:t>
            </a:r>
            <a:endParaRPr lang="pl-P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Komisja  powołana  przez   Wojewodę  zgodnie z Rozporządzeniem Rady Ministrów z dnia 27 stycznia 2015 r. powinna składać się co najmniej z 3 osób.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pl-PL" sz="2400" kern="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W tym z jednego przedstawiciela Ośrodka Doradztwa Rolniczego oraz przedstawiciela Izby Rolniczej mających wykształcenie wyższe albo średnie w zakresie rolnictwa, ekonomiki rolnictwa lub rybactwa albo co najmniej 5 staż w prowadzeniu gospodarstwa rolnego potwierdzony przez sołtysa z tym że w przypadku szacowania szkód w budynkach lub budowlach służących do prowadzenia działalności rolniczej co najmniej 1 osoba wchodząca w skład komisji powinna mieć wykształcenie lub doświadczenie zawodowe w zakresie budownictwa.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Ponadto Wojewoda zapewnia, aby skład komisji szacując szkody powstałe w wyniku niekorzystnych zjawisk atmosferycznych były w pełnym składzie oraz zgodny z Rozporządzeniem Rady Ministrów z dnia 27 stycznia 2015 r. w sprawie szczegółowego zakresu realizacji niektórych zadań ARiMR. Protokół szacowania szkód zgodnie z obowiązującymi przepisami musi zostać podpisany przez wszystkich członków komisji szacujących szkody.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buNone/>
            </a:pPr>
            <a:r>
              <a:rPr lang="pl-PL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W celu zapewnienia obiektywizmu i bezstronności członkowie komisji nie mogą brać udziału w szacowaniu szkód we własnym gospodarstwie, również w gospodarstwie małżonka lub rodzeństwa oraz osób innych z którymi pozostają w relacjach które mogłyby wywołać wątpliwości co do ich bezstronności.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Lustracja powinna być przeprowadzona w uzgodnieniu i obecności producenta rolnego lub osoby przez niego upoważnionej.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12095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FD581-2A1E-3402-2007-045051C87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0">
            <a:extLst>
              <a:ext uri="{FF2B5EF4-FFF2-40B4-BE49-F238E27FC236}">
                <a16:creationId xmlns:a16="http://schemas.microsoft.com/office/drawing/2014/main" id="{86D41A1F-E499-EBEB-87C1-26EFA18A3FAC}"/>
              </a:ext>
            </a:extLst>
          </p:cNvPr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81457BB5-49B8-2F3E-4467-434614EE5D33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31" name="Group 22">
            <a:extLst>
              <a:ext uri="{FF2B5EF4-FFF2-40B4-BE49-F238E27FC236}">
                <a16:creationId xmlns:a16="http://schemas.microsoft.com/office/drawing/2014/main" id="{B9CA0D18-F201-19DA-B96B-FA68A999C4C2}"/>
              </a:ext>
            </a:extLst>
          </p:cNvPr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5631CC98-05F3-E2AE-3336-CC5D94FA3F4F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33" name="Group 24">
            <a:extLst>
              <a:ext uri="{FF2B5EF4-FFF2-40B4-BE49-F238E27FC236}">
                <a16:creationId xmlns:a16="http://schemas.microsoft.com/office/drawing/2014/main" id="{BE2E4D28-65ED-BB2D-F0E4-9BCAFB4C3193}"/>
              </a:ext>
            </a:extLst>
          </p:cNvPr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FBAFA4E0-0A54-5F60-2B2B-6CADEDAA5467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49CBF3B7-D187-755B-13FB-C0D8011184BC}"/>
              </a:ext>
            </a:extLst>
          </p:cNvPr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0D5A4E9D-A43E-382D-6F86-F7D5B948C229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37" name="Group 30">
            <a:extLst>
              <a:ext uri="{FF2B5EF4-FFF2-40B4-BE49-F238E27FC236}">
                <a16:creationId xmlns:a16="http://schemas.microsoft.com/office/drawing/2014/main" id="{606979D3-1C9E-63E9-4F05-7A62A703B576}"/>
              </a:ext>
            </a:extLst>
          </p:cNvPr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922D12AD-40EA-7937-13DF-81B743EDE08D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39" name="Group 32">
            <a:extLst>
              <a:ext uri="{FF2B5EF4-FFF2-40B4-BE49-F238E27FC236}">
                <a16:creationId xmlns:a16="http://schemas.microsoft.com/office/drawing/2014/main" id="{0449009E-AA55-F790-3BD6-409560B4D921}"/>
              </a:ext>
            </a:extLst>
          </p:cNvPr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0C0F8463-2151-801A-6A65-57BA7F9545E3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CE89C0D7-E0F8-1301-11ED-57A7C226D5B8}"/>
              </a:ext>
            </a:extLst>
          </p:cNvPr>
          <p:cNvSpPr txBox="1"/>
          <p:nvPr/>
        </p:nvSpPr>
        <p:spPr>
          <a:xfrm>
            <a:off x="-138155" y="9660474"/>
            <a:ext cx="15354605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00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Zachodniopomorski Ośrodek Doradztwa Rolniczego w Barzkowicach</a:t>
            </a:r>
          </a:p>
        </p:txBody>
      </p:sp>
      <p:grpSp>
        <p:nvGrpSpPr>
          <p:cNvPr id="23" name="Group 23">
            <a:extLst>
              <a:ext uri="{FF2B5EF4-FFF2-40B4-BE49-F238E27FC236}">
                <a16:creationId xmlns:a16="http://schemas.microsoft.com/office/drawing/2014/main" id="{6AC9FBA3-0DEE-77F2-1094-0F533AFA19EB}"/>
              </a:ext>
            </a:extLst>
          </p:cNvPr>
          <p:cNvGrpSpPr/>
          <p:nvPr/>
        </p:nvGrpSpPr>
        <p:grpSpPr>
          <a:xfrm>
            <a:off x="16171069" y="502606"/>
            <a:ext cx="1380039" cy="1278350"/>
            <a:chOff x="0" y="0"/>
            <a:chExt cx="1840052" cy="1704467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1CB0787B-853C-835D-A9A6-739C2F72C4CD}"/>
                </a:ext>
              </a:extLst>
            </p:cNvPr>
            <p:cNvSpPr/>
            <p:nvPr/>
          </p:nvSpPr>
          <p:spPr>
            <a:xfrm>
              <a:off x="0" y="0"/>
              <a:ext cx="1840103" cy="1704467"/>
            </a:xfrm>
            <a:custGeom>
              <a:avLst/>
              <a:gdLst/>
              <a:ahLst/>
              <a:cxnLst/>
              <a:rect l="l" t="t" r="r" b="b"/>
              <a:pathLst>
                <a:path w="1840103" h="1704467">
                  <a:moveTo>
                    <a:pt x="0" y="0"/>
                  </a:moveTo>
                  <a:lnTo>
                    <a:pt x="1840103" y="0"/>
                  </a:lnTo>
                  <a:lnTo>
                    <a:pt x="1840103" y="1704467"/>
                  </a:lnTo>
                  <a:lnTo>
                    <a:pt x="0" y="1704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210" r="2" b="-2209"/>
              </a:stretch>
            </a:blipFill>
          </p:spPr>
        </p:sp>
      </p:grpSp>
      <p:sp>
        <p:nvSpPr>
          <p:cNvPr id="41" name="TextBox 52">
            <a:extLst>
              <a:ext uri="{FF2B5EF4-FFF2-40B4-BE49-F238E27FC236}">
                <a16:creationId xmlns:a16="http://schemas.microsoft.com/office/drawing/2014/main" id="{73F931BF-A2B7-CC30-62DF-D5427C6013CD}"/>
              </a:ext>
            </a:extLst>
          </p:cNvPr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B8E87E4-F8EB-7977-DE48-20E9018D5FB2}"/>
              </a:ext>
            </a:extLst>
          </p:cNvPr>
          <p:cNvSpPr txBox="1"/>
          <p:nvPr/>
        </p:nvSpPr>
        <p:spPr>
          <a:xfrm>
            <a:off x="838200" y="647700"/>
            <a:ext cx="14097000" cy="8586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l-PL" sz="2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ZADANIA GMINNYCH KOMISJI</a:t>
            </a:r>
            <a:endParaRPr lang="pl-PL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2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Przedstawiciel Urzędu Gminy sprawdza kompletność złożonego wniosku rolnika o szacowanie szkód </a:t>
            </a:r>
            <a:r>
              <a:rPr lang="pl-PL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tj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	wniosek,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	załącznik w postaci wydruku wniosku o płatności bezpośrednie (jeżeli taki został  złożony).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podstawie tych wniosków wójtowie, burmistrzowie oraz prezydenci miast przekazują do Wojewody Zachodniopomorskiego wniosek o uruchomienie Gminnej Komisji ds. szacowania szkód. Najszybciej oraz bezproblemowo można w/w wniosek złożyć poprzez platformę e-PUAP/e – doręczenia.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Wniosek o uruchomienie komisji składa się tylko raz w roku oddzielnie dla wystąpienia każdego rodzaju niekorzystnego zjawiska atmosferycznego.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pl-PL" sz="2400" kern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wniosku wnioskujący może dołączyć dokument poświadczający wystąpienie danego niekorzystnego zjawiska atmosferycznego oraz jego datę. </a:t>
            </a:r>
          </a:p>
          <a:p>
            <a:pPr algn="just">
              <a:buNone/>
            </a:pP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Takie poświadczenie wnioskujący może uzyskać w swoim Urzędzie Gminy, gdzie istnieją powołane do tego określone zespoły zarządzania kryzysowego. Wnioskujący może także przedłożyć wydruk „</a:t>
            </a:r>
            <a:r>
              <a:rPr lang="pl-PL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print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screen</a:t>
            </a: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strony z instytucji badającej tego rodzaju niekorzystne zjawiska.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Czas oraz datę ich występowania w poszczególnych rejonach kraju.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60347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E2DB3-2D00-2C11-50E9-A2BFBE308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0">
            <a:extLst>
              <a:ext uri="{FF2B5EF4-FFF2-40B4-BE49-F238E27FC236}">
                <a16:creationId xmlns:a16="http://schemas.microsoft.com/office/drawing/2014/main" id="{20369237-744A-F0B6-8793-155678A86362}"/>
              </a:ext>
            </a:extLst>
          </p:cNvPr>
          <p:cNvGrpSpPr/>
          <p:nvPr/>
        </p:nvGrpSpPr>
        <p:grpSpPr>
          <a:xfrm>
            <a:off x="13772214" y="-12700"/>
            <a:ext cx="4511024" cy="10299701"/>
            <a:chOff x="0" y="0"/>
            <a:chExt cx="6014698" cy="13732934"/>
          </a:xfrm>
        </p:grpSpPr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1A3D59BD-9A5A-F20F-8859-F4600C4110F4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0C226">
                <a:alpha val="8627"/>
              </a:srgbClr>
            </a:solidFill>
          </p:spPr>
        </p:sp>
      </p:grpSp>
      <p:grpSp>
        <p:nvGrpSpPr>
          <p:cNvPr id="31" name="Group 22">
            <a:extLst>
              <a:ext uri="{FF2B5EF4-FFF2-40B4-BE49-F238E27FC236}">
                <a16:creationId xmlns:a16="http://schemas.microsoft.com/office/drawing/2014/main" id="{4FE5223B-1BB1-2F59-3C77-EED70327456E}"/>
              </a:ext>
            </a:extLst>
          </p:cNvPr>
          <p:cNvGrpSpPr/>
          <p:nvPr/>
        </p:nvGrpSpPr>
        <p:grpSpPr>
          <a:xfrm>
            <a:off x="14405163" y="-12700"/>
            <a:ext cx="3882837" cy="10299701"/>
            <a:chOff x="0" y="0"/>
            <a:chExt cx="5177116" cy="13732934"/>
          </a:xfrm>
        </p:grpSpPr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26A7A0A5-751E-FF4C-FDD1-7E3BD9F0E4F9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3922"/>
              </a:srgbClr>
            </a:solidFill>
          </p:spPr>
        </p:sp>
      </p:grpSp>
      <p:grpSp>
        <p:nvGrpSpPr>
          <p:cNvPr id="33" name="Group 24">
            <a:extLst>
              <a:ext uri="{FF2B5EF4-FFF2-40B4-BE49-F238E27FC236}">
                <a16:creationId xmlns:a16="http://schemas.microsoft.com/office/drawing/2014/main" id="{6AA179AB-ADA6-FCE4-6780-B322067900C2}"/>
              </a:ext>
            </a:extLst>
          </p:cNvPr>
          <p:cNvGrpSpPr/>
          <p:nvPr/>
        </p:nvGrpSpPr>
        <p:grpSpPr>
          <a:xfrm>
            <a:off x="13398499" y="4572000"/>
            <a:ext cx="4889501" cy="5715000"/>
            <a:chOff x="0" y="0"/>
            <a:chExt cx="6519334" cy="7620000"/>
          </a:xfrm>
        </p:grpSpPr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C7CD3EAF-3FE7-D74B-B2FC-46DB39D94E9F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54A021">
                <a:alpha val="51765"/>
              </a:srgbClr>
            </a:solidFill>
          </p:spPr>
        </p:sp>
      </p:grpSp>
      <p:grpSp>
        <p:nvGrpSpPr>
          <p:cNvPr id="35" name="Group 26">
            <a:extLst>
              <a:ext uri="{FF2B5EF4-FFF2-40B4-BE49-F238E27FC236}">
                <a16:creationId xmlns:a16="http://schemas.microsoft.com/office/drawing/2014/main" id="{B32BF339-C32C-88BE-538F-E448A7FE0033}"/>
              </a:ext>
            </a:extLst>
          </p:cNvPr>
          <p:cNvGrpSpPr/>
          <p:nvPr/>
        </p:nvGrpSpPr>
        <p:grpSpPr>
          <a:xfrm>
            <a:off x="16348095" y="-12700"/>
            <a:ext cx="1935141" cy="10299701"/>
            <a:chOff x="0" y="0"/>
            <a:chExt cx="2580188" cy="13732934"/>
          </a:xfrm>
        </p:grpSpPr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2D9BEC4C-597F-2873-A6D3-728D650EA4DC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C0E474">
                <a:alpha val="48627"/>
              </a:srgbClr>
            </a:solidFill>
          </p:spPr>
        </p:sp>
      </p:grpSp>
      <p:grpSp>
        <p:nvGrpSpPr>
          <p:cNvPr id="37" name="Group 30">
            <a:extLst>
              <a:ext uri="{FF2B5EF4-FFF2-40B4-BE49-F238E27FC236}">
                <a16:creationId xmlns:a16="http://schemas.microsoft.com/office/drawing/2014/main" id="{FDCEEAEC-783C-542A-A604-71326E1656E5}"/>
              </a:ext>
            </a:extLst>
          </p:cNvPr>
          <p:cNvGrpSpPr/>
          <p:nvPr/>
        </p:nvGrpSpPr>
        <p:grpSpPr>
          <a:xfrm>
            <a:off x="14001750" y="-12700"/>
            <a:ext cx="4281489" cy="10299701"/>
            <a:chOff x="0" y="0"/>
            <a:chExt cx="5708652" cy="13732934"/>
          </a:xfrm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21E1CD35-4DB2-C1DE-5654-B25561734C1A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48627"/>
              </a:srgbClr>
            </a:solidFill>
          </p:spPr>
        </p:sp>
      </p:grpSp>
      <p:grpSp>
        <p:nvGrpSpPr>
          <p:cNvPr id="39" name="Group 32">
            <a:extLst>
              <a:ext uri="{FF2B5EF4-FFF2-40B4-BE49-F238E27FC236}">
                <a16:creationId xmlns:a16="http://schemas.microsoft.com/office/drawing/2014/main" id="{37CEAD6D-F1E8-5DBC-D067-DAB75FBD425B}"/>
              </a:ext>
            </a:extLst>
          </p:cNvPr>
          <p:cNvGrpSpPr/>
          <p:nvPr/>
        </p:nvGrpSpPr>
        <p:grpSpPr>
          <a:xfrm>
            <a:off x="15557499" y="5384800"/>
            <a:ext cx="2725738" cy="4902200"/>
            <a:chOff x="0" y="0"/>
            <a:chExt cx="3634318" cy="6536266"/>
          </a:xfrm>
        </p:grpSpPr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E69E2339-665A-39F8-E69D-FABDF7B77530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0C226">
                <a:alpha val="63922"/>
              </a:srgbClr>
            </a:solidFill>
          </p:spPr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CD0BE476-AADD-0A9A-E6EC-83DB280AD2D6}"/>
              </a:ext>
            </a:extLst>
          </p:cNvPr>
          <p:cNvSpPr txBox="1"/>
          <p:nvPr/>
        </p:nvSpPr>
        <p:spPr>
          <a:xfrm>
            <a:off x="-138155" y="9660474"/>
            <a:ext cx="15354605" cy="304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00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Zachodniopomorski Ośrodek Doradztwa Rolniczego w Barzkowicach</a:t>
            </a:r>
          </a:p>
        </p:txBody>
      </p:sp>
      <p:grpSp>
        <p:nvGrpSpPr>
          <p:cNvPr id="23" name="Group 23">
            <a:extLst>
              <a:ext uri="{FF2B5EF4-FFF2-40B4-BE49-F238E27FC236}">
                <a16:creationId xmlns:a16="http://schemas.microsoft.com/office/drawing/2014/main" id="{B28B8C87-224C-D6C6-4DBB-8798C3CCAB6E}"/>
              </a:ext>
            </a:extLst>
          </p:cNvPr>
          <p:cNvGrpSpPr/>
          <p:nvPr/>
        </p:nvGrpSpPr>
        <p:grpSpPr>
          <a:xfrm>
            <a:off x="16171069" y="502606"/>
            <a:ext cx="1380039" cy="1278350"/>
            <a:chOff x="0" y="0"/>
            <a:chExt cx="1840052" cy="1704467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329B85D1-11E5-4D78-2FE6-07776D927437}"/>
                </a:ext>
              </a:extLst>
            </p:cNvPr>
            <p:cNvSpPr/>
            <p:nvPr/>
          </p:nvSpPr>
          <p:spPr>
            <a:xfrm>
              <a:off x="0" y="0"/>
              <a:ext cx="1840103" cy="1704467"/>
            </a:xfrm>
            <a:custGeom>
              <a:avLst/>
              <a:gdLst/>
              <a:ahLst/>
              <a:cxnLst/>
              <a:rect l="l" t="t" r="r" b="b"/>
              <a:pathLst>
                <a:path w="1840103" h="1704467">
                  <a:moveTo>
                    <a:pt x="0" y="0"/>
                  </a:moveTo>
                  <a:lnTo>
                    <a:pt x="1840103" y="0"/>
                  </a:lnTo>
                  <a:lnTo>
                    <a:pt x="1840103" y="1704467"/>
                  </a:lnTo>
                  <a:lnTo>
                    <a:pt x="0" y="17044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2210" r="2" b="-2209"/>
              </a:stretch>
            </a:blipFill>
          </p:spPr>
        </p:sp>
      </p:grpSp>
      <p:sp>
        <p:nvSpPr>
          <p:cNvPr id="41" name="TextBox 52">
            <a:extLst>
              <a:ext uri="{FF2B5EF4-FFF2-40B4-BE49-F238E27FC236}">
                <a16:creationId xmlns:a16="http://schemas.microsoft.com/office/drawing/2014/main" id="{1DB507EA-290E-621E-3CE9-96274391453C}"/>
              </a:ext>
            </a:extLst>
          </p:cNvPr>
          <p:cNvSpPr txBox="1"/>
          <p:nvPr/>
        </p:nvSpPr>
        <p:spPr>
          <a:xfrm>
            <a:off x="14669683" y="8714209"/>
            <a:ext cx="3356815" cy="9834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410"/>
              </a:lnSpc>
            </a:pPr>
            <a:r>
              <a:rPr lang="en-US" sz="4672" dirty="0">
                <a:solidFill>
                  <a:srgbClr val="000000"/>
                </a:solidFill>
                <a:latin typeface="Neue Montreal"/>
                <a:ea typeface="Neue Montreal"/>
                <a:cs typeface="Neue Montreal"/>
                <a:sym typeface="Neue Montreal"/>
              </a:rPr>
              <a:t>www.zodr.pl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D4F51551-C489-56BF-746A-BB7B25A58999}"/>
              </a:ext>
            </a:extLst>
          </p:cNvPr>
          <p:cNvSpPr txBox="1"/>
          <p:nvPr/>
        </p:nvSpPr>
        <p:spPr>
          <a:xfrm>
            <a:off x="685800" y="1943099"/>
            <a:ext cx="14866938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 pozytywnym rozpatrzeniu wniosku gminy przez Wojewodę, Przewodniczący Komisji Wojewody ustala skład Gminnej  Komisji spośród osób wskazanych w załączniku 1 i 2 do  Zarządzenia  Wojewody  Zachodniopomorskiego  nr 277/2025 (na chwilę obecną).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Oryginały wniosków wraz z załącznikami są przechowywane do wglądu np.: w siedzibie UG czy Ośrodka.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Gminne komisje ds. szacowania strat przeprowadzają lustrację na miejscu wystąpienia szkody, dokonują szacowania zakresu i wysokości wszystkich spowodowanych NZA szkód w gospodarstwach rolnych działach specjalnych produkcji rolnej. </a:t>
            </a:r>
            <a:r>
              <a:rPr lang="pl-PL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Ocena procentowa wysokości szkód spoczywa na osobach przygotowanych merytorycznie, głównie na przedstawicielu Zachodniopomorskiego Ośrodka Doradztwa Rolniczego oraz Zachodniopomorskiej Izby Rolniczej.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pl-PL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Komisja powinna oszacować wszystkie szkody powstałe w wyniku niekorzystnych zjawisk atmosferycznych, które wystąpiły w gospodarstwie rolnym lub dziale specjalnych produkcji rolnej </a:t>
            </a:r>
            <a:r>
              <a:rPr lang="pl-PL" sz="24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tj</a:t>
            </a:r>
            <a:r>
              <a:rPr lang="pl-PL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w uprawach, zwierzętach i środkach trwałych, gdyż za podstawę określenia zakresu i wysokości szkód w produkcji rolnej przyjmuje się całość produkcji prowadzonej w gospodarstwie rolnym to jest zarówno w produkcji roślinnej jak i w zwierzęcej, niezależnie od tego czy szkody wystąpiły wyłącznie w uprawach, czy wyłącznie w produkcji zwierzęcej. 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l-PL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7773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1771</Words>
  <Application>Microsoft Office PowerPoint</Application>
  <PresentationFormat>Niestandardowy</PresentationFormat>
  <Paragraphs>144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21" baseType="lpstr">
      <vt:lpstr>Poppins Bold</vt:lpstr>
      <vt:lpstr>Neue Montreal</vt:lpstr>
      <vt:lpstr>Times New Roman</vt:lpstr>
      <vt:lpstr>Poppins</vt:lpstr>
      <vt:lpstr>Neue Montreal Medium</vt:lpstr>
      <vt:lpstr>Neue Montreal Bold</vt:lpstr>
      <vt:lpstr>Calibri</vt:lpstr>
      <vt:lpstr>Arial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ZODR_szablon_prezentacji_2026</dc:title>
  <dc:creator>j.fink</dc:creator>
  <cp:lastModifiedBy>j.fink</cp:lastModifiedBy>
  <cp:revision>22</cp:revision>
  <cp:lastPrinted>2026-01-12T07:43:36Z</cp:lastPrinted>
  <dcterms:created xsi:type="dcterms:W3CDTF">2006-08-16T00:00:00Z</dcterms:created>
  <dcterms:modified xsi:type="dcterms:W3CDTF">2026-04-14T06:10:16Z</dcterms:modified>
  <dc:identifier>DAGr0J5QVQ8</dc:identifier>
</cp:coreProperties>
</file>